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6" r:id="rId2"/>
    <p:sldId id="263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4" r:id="rId16"/>
    <p:sldId id="279" r:id="rId17"/>
    <p:sldId id="280" r:id="rId18"/>
    <p:sldId id="281" r:id="rId19"/>
    <p:sldId id="282" r:id="rId20"/>
    <p:sldId id="283" r:id="rId21"/>
    <p:sldId id="285" r:id="rId22"/>
    <p:sldId id="287" r:id="rId23"/>
    <p:sldId id="289" r:id="rId24"/>
    <p:sldId id="290" r:id="rId25"/>
    <p:sldId id="291" r:id="rId26"/>
    <p:sldId id="292" r:id="rId27"/>
    <p:sldId id="293" r:id="rId28"/>
    <p:sldId id="294" r:id="rId29"/>
    <p:sldId id="341" r:id="rId30"/>
    <p:sldId id="295" r:id="rId31"/>
    <p:sldId id="305" r:id="rId32"/>
    <p:sldId id="296" r:id="rId33"/>
    <p:sldId id="304" r:id="rId34"/>
    <p:sldId id="303" r:id="rId35"/>
    <p:sldId id="297" r:id="rId36"/>
    <p:sldId id="298" r:id="rId37"/>
    <p:sldId id="336" r:id="rId38"/>
    <p:sldId id="306" r:id="rId39"/>
    <p:sldId id="307" r:id="rId40"/>
    <p:sldId id="300" r:id="rId41"/>
    <p:sldId id="308" r:id="rId42"/>
    <p:sldId id="309" r:id="rId43"/>
    <p:sldId id="301" r:id="rId44"/>
    <p:sldId id="302" r:id="rId45"/>
    <p:sldId id="310" r:id="rId46"/>
    <p:sldId id="311" r:id="rId47"/>
    <p:sldId id="312" r:id="rId48"/>
    <p:sldId id="314" r:id="rId49"/>
    <p:sldId id="313" r:id="rId50"/>
    <p:sldId id="315" r:id="rId51"/>
    <p:sldId id="317" r:id="rId52"/>
    <p:sldId id="316" r:id="rId53"/>
    <p:sldId id="318" r:id="rId54"/>
    <p:sldId id="319" r:id="rId55"/>
    <p:sldId id="322" r:id="rId56"/>
    <p:sldId id="320" r:id="rId57"/>
    <p:sldId id="323" r:id="rId58"/>
    <p:sldId id="324" r:id="rId59"/>
    <p:sldId id="332" r:id="rId60"/>
    <p:sldId id="335" r:id="rId61"/>
    <p:sldId id="325" r:id="rId62"/>
    <p:sldId id="331" r:id="rId63"/>
    <p:sldId id="326" r:id="rId64"/>
    <p:sldId id="327" r:id="rId65"/>
    <p:sldId id="334" r:id="rId66"/>
    <p:sldId id="337" r:id="rId67"/>
    <p:sldId id="328" r:id="rId68"/>
    <p:sldId id="351" r:id="rId69"/>
    <p:sldId id="329" r:id="rId70"/>
    <p:sldId id="330" r:id="rId71"/>
    <p:sldId id="333" r:id="rId72"/>
    <p:sldId id="338" r:id="rId73"/>
    <p:sldId id="339" r:id="rId74"/>
    <p:sldId id="340" r:id="rId75"/>
    <p:sldId id="342" r:id="rId76"/>
    <p:sldId id="345" r:id="rId77"/>
    <p:sldId id="343" r:id="rId78"/>
    <p:sldId id="344" r:id="rId79"/>
    <p:sldId id="346" r:id="rId80"/>
    <p:sldId id="347" r:id="rId81"/>
    <p:sldId id="348" r:id="rId82"/>
    <p:sldId id="352" r:id="rId83"/>
    <p:sldId id="349" r:id="rId84"/>
    <p:sldId id="350" r:id="rId85"/>
    <p:sldId id="264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80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D40D5-A1D1-4D9D-B001-F885451791EF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DBD38-2C78-4B2B-B4F5-A0262B1E44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1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BD38-2C78-4B2B-B4F5-A0262B1E449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4B5B577-359A-440A-A4FE-EB40057195D7}" type="datetimeFigureOut">
              <a:rPr lang="en-US" smtClean="0"/>
              <a:pPr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ECA39A5-E82D-4F0A-B571-53FEFCF28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28600"/>
            <a:ext cx="9144000" cy="1143000"/>
          </a:xfrm>
          <a:prstGeom prst="rect">
            <a:avLst/>
          </a:prstGeom>
        </p:spPr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Staying a Smoker to Stay Social: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00200"/>
            <a:ext cx="9144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 (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other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Stress and The Relationship to Nicotinic Receptors and (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possibly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Orexin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Image result for social smo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121851"/>
            <a:ext cx="5562600" cy="35837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19400" y="26024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Jazmine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Yaeger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latin typeface="+mj-lt"/>
                <a:ea typeface="+mj-ea"/>
                <a:cs typeface="+mj-cs"/>
              </a:rPr>
              <a:t>Anxious Smoking: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Hypocretins</a:t>
            </a:r>
            <a:r>
              <a:rPr lang="en-US" sz="2800" dirty="0" smtClean="0"/>
              <a:t> regulate the </a:t>
            </a:r>
            <a:r>
              <a:rPr lang="en-US" sz="2800" dirty="0" err="1" smtClean="0"/>
              <a:t>anxiogenic</a:t>
            </a:r>
            <a:r>
              <a:rPr lang="en-US" sz="2800" dirty="0" smtClean="0"/>
              <a:t>-like effects of nicotine and induce reinstatement of nicotine-seeking behavior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33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Plaza-</a:t>
            </a:r>
            <a:r>
              <a:rPr lang="en-US" dirty="0" err="1" smtClean="0"/>
              <a:t>Zabala</a:t>
            </a:r>
            <a:r>
              <a:rPr lang="en-US" dirty="0" smtClean="0"/>
              <a:t> et al.</a:t>
            </a:r>
            <a:endParaRPr lang="en-US" dirty="0"/>
          </a:p>
        </p:txBody>
      </p:sp>
      <p:pic>
        <p:nvPicPr>
          <p:cNvPr id="32770" name="Picture 2" descr="Image result for smoking 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81200"/>
            <a:ext cx="4876800" cy="4714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28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Peptide </a:t>
            </a:r>
            <a:r>
              <a:rPr lang="en-US" dirty="0" err="1" smtClean="0"/>
              <a:t>Neurohormone</a:t>
            </a:r>
            <a:endParaRPr lang="en-US" dirty="0" smtClean="0"/>
          </a:p>
          <a:p>
            <a:pPr lvl="1"/>
            <a:r>
              <a:rPr lang="en-US" dirty="0" smtClean="0"/>
              <a:t>2 Types From Single Precursor Protein</a:t>
            </a:r>
          </a:p>
          <a:p>
            <a:pPr lvl="2"/>
            <a:r>
              <a:rPr lang="en-US" dirty="0" err="1" smtClean="0"/>
              <a:t>Orexin</a:t>
            </a:r>
            <a:r>
              <a:rPr lang="en-US" dirty="0" smtClean="0"/>
              <a:t> A (</a:t>
            </a:r>
            <a:r>
              <a:rPr lang="en-US" dirty="0" err="1" smtClean="0"/>
              <a:t>Hypocretin</a:t>
            </a:r>
            <a:r>
              <a:rPr lang="en-US" dirty="0" smtClean="0"/>
              <a:t> 1)    </a:t>
            </a:r>
            <a:r>
              <a:rPr lang="en-US" dirty="0" smtClean="0">
                <a:latin typeface="Calibri"/>
                <a:cs typeface="Calibri"/>
              </a:rPr>
              <a:t>→    33 </a:t>
            </a:r>
            <a:r>
              <a:rPr lang="en-US" dirty="0" err="1" smtClean="0">
                <a:latin typeface="Calibri"/>
                <a:cs typeface="Calibri"/>
              </a:rPr>
              <a:t>aa</a:t>
            </a:r>
            <a:endParaRPr lang="en-US" dirty="0" smtClean="0">
              <a:latin typeface="Calibri"/>
              <a:cs typeface="Calibri"/>
            </a:endParaRPr>
          </a:p>
          <a:p>
            <a:pPr lvl="3"/>
            <a:r>
              <a:rPr lang="en-US" dirty="0" smtClean="0">
                <a:latin typeface="Calibri"/>
                <a:cs typeface="Calibri"/>
              </a:rPr>
              <a:t>Binds Orx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 &amp; Orx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receptors with approximately equal affinity</a:t>
            </a:r>
          </a:p>
          <a:p>
            <a:pPr lvl="2"/>
            <a:r>
              <a:rPr lang="en-US" dirty="0" err="1" smtClean="0">
                <a:latin typeface="+mj-lt"/>
                <a:cs typeface="Calibri"/>
              </a:rPr>
              <a:t>Orexin</a:t>
            </a:r>
            <a:r>
              <a:rPr lang="en-US" dirty="0" smtClean="0">
                <a:latin typeface="+mj-lt"/>
                <a:cs typeface="Calibri"/>
              </a:rPr>
              <a:t> B (</a:t>
            </a:r>
            <a:r>
              <a:rPr lang="en-US" dirty="0" err="1" smtClean="0">
                <a:latin typeface="+mj-lt"/>
                <a:cs typeface="Calibri"/>
              </a:rPr>
              <a:t>Hypocretin</a:t>
            </a:r>
            <a:r>
              <a:rPr lang="en-US" dirty="0" smtClean="0">
                <a:latin typeface="+mj-lt"/>
                <a:cs typeface="Calibri"/>
              </a:rPr>
              <a:t> 2)   </a:t>
            </a:r>
            <a:r>
              <a:rPr lang="en-US" dirty="0" smtClean="0">
                <a:latin typeface="Calibri"/>
                <a:cs typeface="Calibri"/>
              </a:rPr>
              <a:t>→    28 </a:t>
            </a:r>
            <a:r>
              <a:rPr lang="en-US" dirty="0" err="1" smtClean="0">
                <a:latin typeface="Calibri"/>
                <a:cs typeface="Calibri"/>
              </a:rPr>
              <a:t>aa</a:t>
            </a:r>
            <a:endParaRPr lang="en-US" dirty="0" smtClean="0">
              <a:latin typeface="Calibri"/>
              <a:cs typeface="Calibri"/>
            </a:endParaRPr>
          </a:p>
          <a:p>
            <a:pPr lvl="3"/>
            <a:r>
              <a:rPr lang="en-US" dirty="0" smtClean="0">
                <a:latin typeface="Calibri"/>
                <a:cs typeface="Calibri"/>
              </a:rPr>
              <a:t>Binds Orx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receptor more readily</a:t>
            </a:r>
            <a:endParaRPr lang="en-US" dirty="0" smtClean="0">
              <a:latin typeface="+mj-lt"/>
              <a:cs typeface="Calibri"/>
            </a:endParaRPr>
          </a:p>
        </p:txBody>
      </p:sp>
      <p:pic>
        <p:nvPicPr>
          <p:cNvPr id="50178" name="Picture 2" descr="Image result for orexin from precurs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01686"/>
            <a:ext cx="4267200" cy="29039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670560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Holland, P. and P. J. </a:t>
            </a:r>
            <a:r>
              <a:rPr lang="en-US" sz="800" dirty="0" err="1" smtClean="0"/>
              <a:t>Goadsby</a:t>
            </a:r>
            <a:r>
              <a:rPr lang="en-US" sz="800" dirty="0" smtClean="0"/>
              <a:t> (2007). "The hypothalamic </a:t>
            </a:r>
            <a:r>
              <a:rPr lang="en-US" sz="800" dirty="0" err="1" smtClean="0"/>
              <a:t>orexinergic</a:t>
            </a:r>
            <a:r>
              <a:rPr lang="en-US" sz="800" dirty="0" smtClean="0"/>
              <a:t> system: pain and primary headaches." </a:t>
            </a:r>
            <a:r>
              <a:rPr lang="en-US" sz="800" u="sng" dirty="0" smtClean="0"/>
              <a:t>Headache: The Journal of Head and Face Pain </a:t>
            </a:r>
            <a:r>
              <a:rPr lang="en-US" sz="800" b="1" u="sng" dirty="0" smtClean="0"/>
              <a:t>47(6): 951-962.</a:t>
            </a:r>
          </a:p>
          <a:p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3276600" y="3962400"/>
            <a:ext cx="838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81600" y="3962400"/>
            <a:ext cx="838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3000" y="396240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8400" y="4495800"/>
            <a:ext cx="2057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4600" y="5105400"/>
            <a:ext cx="41148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5105400"/>
            <a:ext cx="53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95800" y="4495800"/>
            <a:ext cx="2209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hypocretin</a:t>
            </a:r>
            <a:r>
              <a:rPr lang="en-US" dirty="0" smtClean="0"/>
              <a:t> (</a:t>
            </a:r>
            <a:r>
              <a:rPr lang="en-US" dirty="0" err="1" smtClean="0"/>
              <a:t>orexin</a:t>
            </a:r>
            <a:r>
              <a:rPr lang="en-US" dirty="0" smtClean="0"/>
              <a:t>)?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914400"/>
          </a:xfrm>
        </p:spPr>
        <p:txBody>
          <a:bodyPr/>
          <a:lstStyle/>
          <a:p>
            <a:r>
              <a:rPr lang="en-US" dirty="0" err="1" smtClean="0"/>
              <a:t>Orexin</a:t>
            </a:r>
            <a:r>
              <a:rPr lang="en-US" dirty="0" smtClean="0"/>
              <a:t> has far-reaching influences on brain activity/behavior</a:t>
            </a:r>
            <a:endParaRPr lang="en-US" dirty="0"/>
          </a:p>
        </p:txBody>
      </p:sp>
      <p:pic>
        <p:nvPicPr>
          <p:cNvPr id="53254" name="Picture 6" descr="Image result for orexin 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438400"/>
            <a:ext cx="5257800" cy="401504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688723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Gotter</a:t>
            </a:r>
            <a:r>
              <a:rPr lang="en-US" sz="800" dirty="0" smtClean="0"/>
              <a:t>, A. L., et al. (2012). "International Union of Basic and Clinical Pharmacology. LXXXVI. </a:t>
            </a:r>
            <a:r>
              <a:rPr lang="en-US" sz="800" dirty="0" err="1" smtClean="0"/>
              <a:t>Orexin</a:t>
            </a:r>
            <a:r>
              <a:rPr lang="en-US" sz="800" dirty="0" smtClean="0"/>
              <a:t> receptor function, nomenclature and pharmacology." </a:t>
            </a:r>
            <a:r>
              <a:rPr lang="en-US" sz="800" u="sng" dirty="0" smtClean="0"/>
              <a:t>Pharmacological reviews </a:t>
            </a:r>
            <a:r>
              <a:rPr lang="en-US" sz="800" b="1" u="sng" dirty="0" smtClean="0"/>
              <a:t>64(3): 389-420.</a:t>
            </a:r>
          </a:p>
          <a:p>
            <a:endParaRPr lang="en-US" sz="8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hypocretin</a:t>
            </a:r>
            <a:r>
              <a:rPr lang="en-US" dirty="0" smtClean="0"/>
              <a:t> (</a:t>
            </a:r>
            <a:r>
              <a:rPr lang="en-US" dirty="0" err="1" smtClean="0"/>
              <a:t>orexin</a:t>
            </a:r>
            <a:r>
              <a:rPr lang="en-US" dirty="0" smtClean="0"/>
              <a:t>)?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828800"/>
          </a:xfrm>
        </p:spPr>
        <p:txBody>
          <a:bodyPr/>
          <a:lstStyle/>
          <a:p>
            <a:r>
              <a:rPr lang="en-US" dirty="0" smtClean="0"/>
              <a:t>Important role in regulating:</a:t>
            </a:r>
          </a:p>
          <a:p>
            <a:pPr lvl="1"/>
            <a:r>
              <a:rPr lang="en-US" dirty="0" smtClean="0"/>
              <a:t>Arousal/Wakefulness</a:t>
            </a:r>
            <a:r>
              <a:rPr lang="en-US" baseline="30000" dirty="0" smtClean="0"/>
              <a:t>1,2</a:t>
            </a:r>
          </a:p>
          <a:p>
            <a:pPr lvl="1"/>
            <a:r>
              <a:rPr lang="en-US" dirty="0" smtClean="0"/>
              <a:t>Appetite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Anxiety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Brief Introduction to </a:t>
            </a:r>
            <a:r>
              <a:rPr lang="en-US" dirty="0" err="1" smtClean="0"/>
              <a:t>Orexin</a:t>
            </a:r>
            <a:r>
              <a:rPr lang="en-US" dirty="0" smtClean="0"/>
              <a:t> </a:t>
            </a:r>
            <a:r>
              <a:rPr lang="en-US" sz="2700" dirty="0" smtClean="0"/>
              <a:t>(continued)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4274" name="Picture 2" descr="Image result for aw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19450"/>
            <a:ext cx="4114800" cy="3086100"/>
          </a:xfrm>
          <a:prstGeom prst="rect">
            <a:avLst/>
          </a:prstGeom>
          <a:noFill/>
        </p:spPr>
      </p:pic>
      <p:pic>
        <p:nvPicPr>
          <p:cNvPr id="54276" name="Picture 4" descr="Image result for appet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1"/>
            <a:ext cx="3810000" cy="2528048"/>
          </a:xfrm>
          <a:prstGeom prst="rect">
            <a:avLst/>
          </a:prstGeom>
          <a:noFill/>
        </p:spPr>
      </p:pic>
      <p:pic>
        <p:nvPicPr>
          <p:cNvPr id="54278" name="Picture 6" descr="Image result for anxie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962400"/>
            <a:ext cx="3505200" cy="236285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324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Hagan, J. J., et al. (1999). "</a:t>
            </a:r>
            <a:r>
              <a:rPr lang="en-US" sz="800" dirty="0" err="1" smtClean="0"/>
              <a:t>Orexin</a:t>
            </a:r>
            <a:r>
              <a:rPr lang="en-US" sz="800" dirty="0" smtClean="0"/>
              <a:t> A activates locus </a:t>
            </a:r>
            <a:r>
              <a:rPr lang="en-US" sz="800" dirty="0" err="1" smtClean="0"/>
              <a:t>coeruleus</a:t>
            </a:r>
            <a:r>
              <a:rPr lang="en-US" sz="800" dirty="0" smtClean="0"/>
              <a:t> cell firing and increases arousal in the rat." </a:t>
            </a:r>
            <a:r>
              <a:rPr lang="en-US" sz="800" u="sng" dirty="0" smtClean="0"/>
              <a:t>Proceedings of the National Academy of Sciences </a:t>
            </a:r>
            <a:r>
              <a:rPr lang="en-US" sz="800" b="1" u="sng" dirty="0" smtClean="0"/>
              <a:t>96(19): 10911-10916.</a:t>
            </a:r>
            <a:endParaRPr lang="en-US" sz="800" dirty="0" smtClean="0"/>
          </a:p>
          <a:p>
            <a:r>
              <a:rPr lang="en-US" sz="800" dirty="0" smtClean="0"/>
              <a:t>2.  </a:t>
            </a:r>
            <a:r>
              <a:rPr lang="en-US" sz="800" dirty="0" err="1" smtClean="0"/>
              <a:t>Kiyashchenko</a:t>
            </a:r>
            <a:r>
              <a:rPr lang="en-US" sz="800" dirty="0" smtClean="0"/>
              <a:t>, L. I., et al. (2002). "Release of </a:t>
            </a:r>
            <a:r>
              <a:rPr lang="en-US" sz="800" dirty="0" err="1" smtClean="0"/>
              <a:t>hypocretin</a:t>
            </a:r>
            <a:r>
              <a:rPr lang="en-US" sz="800" dirty="0" smtClean="0"/>
              <a:t> (</a:t>
            </a:r>
            <a:r>
              <a:rPr lang="en-US" sz="800" dirty="0" err="1" smtClean="0"/>
              <a:t>orexin</a:t>
            </a:r>
            <a:r>
              <a:rPr lang="en-US" sz="800" dirty="0" smtClean="0"/>
              <a:t>) during waking and sleep states." </a:t>
            </a:r>
            <a:r>
              <a:rPr lang="en-US" sz="800" u="sng" dirty="0" smtClean="0"/>
              <a:t>The journal of neuroscience </a:t>
            </a:r>
            <a:r>
              <a:rPr lang="en-US" sz="800" b="1" u="sng" dirty="0" smtClean="0"/>
              <a:t>22(13): 5282-5286.</a:t>
            </a:r>
            <a:endParaRPr lang="en-US" sz="800" dirty="0" smtClean="0"/>
          </a:p>
          <a:p>
            <a:r>
              <a:rPr lang="en-US" sz="800" dirty="0" smtClean="0"/>
              <a:t>3.  Sakurai, T., et al. (1998). "</a:t>
            </a:r>
            <a:r>
              <a:rPr lang="en-US" sz="800" dirty="0" err="1" smtClean="0"/>
              <a:t>Orexins</a:t>
            </a:r>
            <a:r>
              <a:rPr lang="en-US" sz="800" dirty="0" smtClean="0"/>
              <a:t> and </a:t>
            </a:r>
            <a:r>
              <a:rPr lang="en-US" sz="800" dirty="0" err="1" smtClean="0"/>
              <a:t>orexin</a:t>
            </a:r>
            <a:r>
              <a:rPr lang="en-US" sz="800" dirty="0" smtClean="0"/>
              <a:t> receptors: a family of hypothalamic </a:t>
            </a:r>
            <a:r>
              <a:rPr lang="en-US" sz="800" dirty="0" err="1" smtClean="0"/>
              <a:t>neuropeptides</a:t>
            </a:r>
            <a:r>
              <a:rPr lang="en-US" sz="800" dirty="0" smtClean="0"/>
              <a:t> and G protein-coupled receptors that regulate feeding behavior." </a:t>
            </a:r>
            <a:r>
              <a:rPr lang="en-US" sz="800" u="sng" dirty="0" smtClean="0"/>
              <a:t>Cell </a:t>
            </a:r>
            <a:r>
              <a:rPr lang="en-US" sz="800" b="1" u="sng" dirty="0" smtClean="0"/>
              <a:t>92(4): 573-585.</a:t>
            </a:r>
          </a:p>
          <a:p>
            <a:r>
              <a:rPr lang="en-US" sz="800" dirty="0" smtClean="0"/>
              <a:t>4.  Johnson, P. L., et al. (2010). "A key role for </a:t>
            </a:r>
            <a:r>
              <a:rPr lang="en-US" sz="800" dirty="0" err="1" smtClean="0"/>
              <a:t>orexin</a:t>
            </a:r>
            <a:r>
              <a:rPr lang="en-US" sz="800" dirty="0" smtClean="0"/>
              <a:t> in panic anxiety." </a:t>
            </a:r>
            <a:r>
              <a:rPr lang="en-US" sz="800" u="sng" dirty="0" smtClean="0"/>
              <a:t>Nature medicine </a:t>
            </a:r>
            <a:r>
              <a:rPr lang="en-US" sz="800" b="1" u="sng" dirty="0" smtClean="0"/>
              <a:t>16(1): 111-115.</a:t>
            </a:r>
          </a:p>
          <a:p>
            <a:endParaRPr lang="en-US" sz="800" b="1" u="sng" dirty="0" smtClean="0"/>
          </a:p>
          <a:p>
            <a:endParaRPr lang="en-US" sz="800" b="1" u="sng" dirty="0" smtClean="0"/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Important in disorders:</a:t>
            </a:r>
          </a:p>
          <a:p>
            <a:pPr lvl="1"/>
            <a:r>
              <a:rPr lang="en-US" dirty="0" smtClean="0"/>
              <a:t>Obesity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Narcolepsy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Addiction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pic>
        <p:nvPicPr>
          <p:cNvPr id="55298" name="Picture 2" descr="Image result for obe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3606994" cy="2971800"/>
          </a:xfrm>
          <a:prstGeom prst="rect">
            <a:avLst/>
          </a:prstGeom>
          <a:noFill/>
        </p:spPr>
      </p:pic>
      <p:pic>
        <p:nvPicPr>
          <p:cNvPr id="55302" name="Picture 6" descr="Image result for narcolepsy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657600" cy="2743202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hypocretin</a:t>
            </a:r>
            <a:r>
              <a:rPr lang="en-US" dirty="0" smtClean="0"/>
              <a:t> (</a:t>
            </a:r>
            <a:r>
              <a:rPr lang="en-US" dirty="0" err="1" smtClean="0"/>
              <a:t>orexin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</a:t>
            </a:r>
            <a:r>
              <a:rPr lang="en-US" sz="800" dirty="0" err="1" smtClean="0"/>
              <a:t>Kotz</a:t>
            </a:r>
            <a:r>
              <a:rPr lang="en-US" sz="800" dirty="0" smtClean="0"/>
              <a:t>, C., et al. (2012). "Brain </a:t>
            </a:r>
            <a:r>
              <a:rPr lang="en-US" sz="800" dirty="0" err="1" smtClean="0"/>
              <a:t>orexin</a:t>
            </a:r>
            <a:r>
              <a:rPr lang="en-US" sz="800" dirty="0" smtClean="0"/>
              <a:t> promotes obesity resistance." </a:t>
            </a:r>
            <a:r>
              <a:rPr lang="en-US" sz="800" u="sng" dirty="0" smtClean="0"/>
              <a:t>Annals of the New York Academy of Sciences </a:t>
            </a:r>
            <a:r>
              <a:rPr lang="en-US" sz="800" b="1" u="sng" dirty="0" smtClean="0"/>
              <a:t>1264(1): 72-86.</a:t>
            </a:r>
          </a:p>
          <a:p>
            <a:r>
              <a:rPr lang="en-US" sz="800" dirty="0" smtClean="0"/>
              <a:t>2.  Siegel, J., et al. (2001). "A brief history of </a:t>
            </a:r>
            <a:r>
              <a:rPr lang="en-US" sz="800" dirty="0" err="1" smtClean="0"/>
              <a:t>hypocretin</a:t>
            </a:r>
            <a:r>
              <a:rPr lang="en-US" sz="800" dirty="0" smtClean="0"/>
              <a:t>/</a:t>
            </a:r>
            <a:r>
              <a:rPr lang="en-US" sz="800" dirty="0" err="1" smtClean="0"/>
              <a:t>orexin</a:t>
            </a:r>
            <a:r>
              <a:rPr lang="en-US" sz="800" dirty="0" smtClean="0"/>
              <a:t> and narcolepsy." </a:t>
            </a:r>
            <a:r>
              <a:rPr lang="en-US" sz="800" u="sng" dirty="0" err="1" smtClean="0"/>
              <a:t>Neuropsychopharmacology</a:t>
            </a:r>
            <a:r>
              <a:rPr lang="en-US" sz="800" u="sng" dirty="0" smtClean="0"/>
              <a:t> </a:t>
            </a:r>
            <a:r>
              <a:rPr lang="en-US" sz="800" b="1" u="sng" dirty="0" smtClean="0"/>
              <a:t>25(5): S14-S20.</a:t>
            </a:r>
          </a:p>
          <a:p>
            <a:r>
              <a:rPr lang="en-US" sz="800" dirty="0" smtClean="0"/>
              <a:t>3.  Aston-Jones, G., et al. (2009). "Role of lateral hypothalamic </a:t>
            </a:r>
            <a:r>
              <a:rPr lang="en-US" sz="800" dirty="0" err="1" smtClean="0"/>
              <a:t>orexin</a:t>
            </a:r>
            <a:r>
              <a:rPr lang="en-US" sz="800" dirty="0" smtClean="0"/>
              <a:t> neurons in reward processing and addiction." </a:t>
            </a:r>
            <a:r>
              <a:rPr lang="en-US" sz="800" u="sng" dirty="0" err="1" smtClean="0"/>
              <a:t>Neuropharmacology</a:t>
            </a:r>
            <a:r>
              <a:rPr lang="en-US" sz="800" u="sng" dirty="0" smtClean="0"/>
              <a:t> </a:t>
            </a:r>
            <a:r>
              <a:rPr lang="en-US" sz="800" b="1" u="sng" dirty="0" smtClean="0"/>
              <a:t>56: 112-121.</a:t>
            </a:r>
          </a:p>
        </p:txBody>
      </p:sp>
      <p:pic>
        <p:nvPicPr>
          <p:cNvPr id="28674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8F1"/>
              </a:clrFrom>
              <a:clrTo>
                <a:srgbClr val="F7F8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3657600"/>
            <a:ext cx="5081951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hypocretin</a:t>
            </a:r>
            <a:r>
              <a:rPr lang="en-US" dirty="0" smtClean="0"/>
              <a:t> (</a:t>
            </a:r>
            <a:r>
              <a:rPr lang="en-US" dirty="0" err="1" smtClean="0"/>
              <a:t>orexin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 might </a:t>
            </a:r>
            <a:r>
              <a:rPr lang="en-US" dirty="0" err="1" smtClean="0"/>
              <a:t>orexin</a:t>
            </a:r>
            <a:r>
              <a:rPr lang="en-US" dirty="0" smtClean="0"/>
              <a:t> be associated with anxiety/depression?</a:t>
            </a:r>
          </a:p>
          <a:p>
            <a:pPr lvl="1"/>
            <a:r>
              <a:rPr lang="en-US" dirty="0" smtClean="0"/>
              <a:t>Activates transmitters involved in arousal/stress response</a:t>
            </a:r>
            <a:r>
              <a:rPr lang="en-US" baseline="30000" dirty="0" smtClean="0"/>
              <a:t>1</a:t>
            </a:r>
          </a:p>
          <a:p>
            <a:pPr lvl="2"/>
            <a:r>
              <a:rPr lang="en-US" dirty="0" err="1" smtClean="0"/>
              <a:t>Corticotripin</a:t>
            </a:r>
            <a:r>
              <a:rPr lang="en-US" dirty="0" smtClean="0"/>
              <a:t> Releasing Factor (CRF)</a:t>
            </a:r>
          </a:p>
          <a:p>
            <a:pPr lvl="2"/>
            <a:r>
              <a:rPr lang="en-US" dirty="0" err="1" smtClean="0"/>
              <a:t>Vasopresson</a:t>
            </a:r>
            <a:r>
              <a:rPr lang="en-US" dirty="0" smtClean="0"/>
              <a:t> (AVP)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What happens during anxiety/depression?</a:t>
            </a:r>
          </a:p>
          <a:p>
            <a:pPr lvl="1"/>
            <a:r>
              <a:rPr lang="en-US" dirty="0" smtClean="0"/>
              <a:t>Disrupted sleep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Appetite disturbances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Loss of energy/drive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556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Winsky-Sommerer</a:t>
            </a:r>
            <a:r>
              <a:rPr lang="en-US" sz="800" dirty="0" smtClean="0"/>
              <a:t>, R., et al. (2004). "Interaction between the </a:t>
            </a:r>
            <a:r>
              <a:rPr lang="en-US" sz="800" dirty="0" err="1" smtClean="0"/>
              <a:t>corticotropin</a:t>
            </a:r>
            <a:r>
              <a:rPr lang="en-US" sz="800" dirty="0" smtClean="0"/>
              <a:t>-releasing factor system and </a:t>
            </a:r>
            <a:r>
              <a:rPr lang="en-US" sz="800" dirty="0" err="1" smtClean="0"/>
              <a:t>hypocretins</a:t>
            </a:r>
            <a:r>
              <a:rPr lang="en-US" sz="800" dirty="0" smtClean="0"/>
              <a:t> (</a:t>
            </a:r>
            <a:r>
              <a:rPr lang="en-US" sz="800" dirty="0" err="1" smtClean="0"/>
              <a:t>orexins</a:t>
            </a:r>
            <a:r>
              <a:rPr lang="en-US" sz="800" dirty="0" smtClean="0"/>
              <a:t>): a novel circuit mediating stress response." </a:t>
            </a:r>
            <a:r>
              <a:rPr lang="en-US" sz="800" u="sng" dirty="0" smtClean="0"/>
              <a:t>Journal of Neuroscience </a:t>
            </a:r>
            <a:r>
              <a:rPr lang="en-US" sz="800" b="1" u="sng" dirty="0" smtClean="0"/>
              <a:t>24(50): 11439-11448.</a:t>
            </a:r>
            <a:endParaRPr lang="en-US" sz="800" dirty="0" smtClean="0"/>
          </a:p>
          <a:p>
            <a:r>
              <a:rPr lang="en-US" sz="800" dirty="0" smtClean="0"/>
              <a:t>Breslau, N., et al. (1996). "Sleep disturbance and psychiatric disorders: a longitudinal epidemiological study of young adults." </a:t>
            </a:r>
            <a:r>
              <a:rPr lang="en-US" sz="800" u="sng" dirty="0" smtClean="0"/>
              <a:t>Biological psychiatry </a:t>
            </a:r>
            <a:r>
              <a:rPr lang="en-US" sz="800" b="1" u="sng" dirty="0" smtClean="0"/>
              <a:t>39(6): 411-418.</a:t>
            </a:r>
          </a:p>
          <a:p>
            <a:r>
              <a:rPr lang="en-US" sz="800" dirty="0" err="1" smtClean="0"/>
              <a:t>Leckman</a:t>
            </a:r>
            <a:r>
              <a:rPr lang="en-US" sz="800" dirty="0" smtClean="0"/>
              <a:t>, J. F., et al. (1984). "Appetite disturbance and excessive guilt in major depression: use of family study data to define depressive subtypes." </a:t>
            </a:r>
            <a:r>
              <a:rPr lang="en-US" sz="800" u="sng" dirty="0" smtClean="0"/>
              <a:t>Archives of general psychiatry </a:t>
            </a:r>
            <a:r>
              <a:rPr lang="en-US" sz="800" b="1" u="sng" dirty="0" smtClean="0"/>
              <a:t>41(9): 839-844.</a:t>
            </a:r>
          </a:p>
          <a:p>
            <a:endParaRPr lang="en-US" sz="800" b="1" u="sng" dirty="0" smtClean="0"/>
          </a:p>
          <a:p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4716959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Hmmm…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144000" cy="1600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Is </a:t>
            </a:r>
            <a:r>
              <a:rPr lang="en-US" dirty="0" err="1" smtClean="0"/>
              <a:t>orexin</a:t>
            </a:r>
            <a:r>
              <a:rPr lang="en-US" dirty="0" smtClean="0"/>
              <a:t> involved in the “behavioral and biochemical processes underlying nicotine-induced anxiety-like responses?”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hypocretin</a:t>
            </a:r>
            <a:r>
              <a:rPr lang="en-US" dirty="0" smtClean="0"/>
              <a:t> (</a:t>
            </a:r>
            <a:r>
              <a:rPr lang="en-US" dirty="0" err="1" smtClean="0"/>
              <a:t>orexin</a:t>
            </a:r>
            <a:r>
              <a:rPr lang="en-US" dirty="0" smtClean="0"/>
              <a:t>)?</a:t>
            </a:r>
            <a:endParaRPr lang="en-US" dirty="0"/>
          </a:p>
        </p:txBody>
      </p:sp>
      <p:pic>
        <p:nvPicPr>
          <p:cNvPr id="26626" name="Picture 2" descr="Image result for nicotine 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971800"/>
            <a:ext cx="6360994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24578" name="Picture 2" descr="Image result for c57bl/6 mic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657600"/>
            <a:ext cx="3400425" cy="1666875"/>
          </a:xfrm>
          <a:prstGeom prst="rect">
            <a:avLst/>
          </a:prstGeom>
          <a:noFill/>
        </p:spPr>
      </p:pic>
      <p:pic>
        <p:nvPicPr>
          <p:cNvPr id="24580" name="Picture 4" descr="Image result for Grabbing ha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830444">
            <a:off x="6007449" y="1752575"/>
            <a:ext cx="3867374" cy="3304059"/>
          </a:xfrm>
          <a:prstGeom prst="rect">
            <a:avLst/>
          </a:prstGeom>
          <a:noFill/>
        </p:spPr>
      </p:pic>
      <p:pic>
        <p:nvPicPr>
          <p:cNvPr id="24582" name="Picture 6" descr="Image result for ip injection mou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876800" y="2341763"/>
            <a:ext cx="4953000" cy="34684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67400" y="5638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SB334867 (5 ml/kg)</a:t>
            </a:r>
          </a:p>
          <a:p>
            <a:pPr marL="342900" indent="-342900">
              <a:buAutoNum type="arabicPeriod"/>
            </a:pPr>
            <a:r>
              <a:rPr lang="en-US" dirty="0" smtClean="0"/>
              <a:t>Vehicle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Preprohypocretin</a:t>
            </a:r>
            <a:r>
              <a:rPr lang="en-US" dirty="0" smtClean="0"/>
              <a:t> KO</a:t>
            </a:r>
            <a:endParaRPr lang="en-US" dirty="0"/>
          </a:p>
        </p:txBody>
      </p:sp>
      <p:pic>
        <p:nvPicPr>
          <p:cNvPr id="24584" name="Picture 8" descr="Image result for cl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590800"/>
            <a:ext cx="3400425" cy="29622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9000" y="5562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</a:t>
            </a:r>
            <a:endParaRPr lang="en-US" dirty="0"/>
          </a:p>
        </p:txBody>
      </p:sp>
      <p:pic>
        <p:nvPicPr>
          <p:cNvPr id="24586" name="Picture 10" descr="Image result for sc injection mous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743575" y="2895600"/>
            <a:ext cx="3400425" cy="232410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867400" y="5638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Nicotine (0.80 ml/kg)</a:t>
            </a:r>
          </a:p>
          <a:p>
            <a:pPr marL="342900" indent="-342900">
              <a:buAutoNum type="arabicPeriod"/>
            </a:pPr>
            <a:r>
              <a:rPr lang="en-US" dirty="0" smtClean="0"/>
              <a:t>Saline</a:t>
            </a:r>
            <a:endParaRPr lang="en-US" dirty="0"/>
          </a:p>
        </p:txBody>
      </p:sp>
      <p:pic>
        <p:nvPicPr>
          <p:cNvPr id="24588" name="Picture 12" descr="Image result for elevated plus maz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8237" y="2667000"/>
            <a:ext cx="4413563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1 graph 1 A and 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502" y="1600200"/>
            <a:ext cx="8473698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34260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P &lt; 0.01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4038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P &lt; 0.01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3200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P &lt; 0.05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38100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P &lt; 0.05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91440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Orexin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involved in nicotine-associated anxious behavior in EPM?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23556" name="Picture 4" descr="Image result for c57bl/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7975" y="5181600"/>
            <a:ext cx="3400425" cy="1914525"/>
          </a:xfrm>
          <a:prstGeom prst="rect">
            <a:avLst/>
          </a:prstGeom>
          <a:noFill/>
        </p:spPr>
      </p:pic>
      <p:pic>
        <p:nvPicPr>
          <p:cNvPr id="23558" name="Picture 6" descr="Image result for mouse brai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809643" y="5436194"/>
            <a:ext cx="762713" cy="457200"/>
          </a:xfrm>
          <a:prstGeom prst="rect">
            <a:avLst/>
          </a:prstGeom>
          <a:noFill/>
        </p:spPr>
      </p:pic>
      <p:pic>
        <p:nvPicPr>
          <p:cNvPr id="23560" name="Picture 8" descr="Image result for dead black mou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4991099"/>
            <a:ext cx="3400425" cy="1866901"/>
          </a:xfrm>
          <a:prstGeom prst="rect">
            <a:avLst/>
          </a:prstGeom>
          <a:noFill/>
        </p:spPr>
      </p:pic>
      <p:pic>
        <p:nvPicPr>
          <p:cNvPr id="23562" name="Picture 10" descr="Image result for brain section with lateral hypothalamu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2057400"/>
            <a:ext cx="3400425" cy="33337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58000" y="54218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m</a:t>
            </a:r>
            <a:endParaRPr lang="en-US" dirty="0"/>
          </a:p>
        </p:txBody>
      </p:sp>
      <p:pic>
        <p:nvPicPr>
          <p:cNvPr id="5" name="Picture 4" descr="Immunofluorescen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676400"/>
            <a:ext cx="8534400" cy="4800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5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Szentirmai</a:t>
            </a:r>
            <a:r>
              <a:rPr lang="en-US" sz="800" dirty="0" smtClean="0"/>
              <a:t>, E. and J. M. Krueger (2006). "Central administration of </a:t>
            </a:r>
            <a:r>
              <a:rPr lang="en-US" sz="800" dirty="0" err="1" smtClean="0"/>
              <a:t>neuropeptide</a:t>
            </a:r>
            <a:r>
              <a:rPr lang="en-US" sz="800" dirty="0" smtClean="0"/>
              <a:t> Y induces wakefulness in rats." </a:t>
            </a:r>
            <a:r>
              <a:rPr lang="en-US" sz="800" u="sng" dirty="0" smtClean="0"/>
              <a:t>American Journal of Physiology - Regulatory, Integrative and Comparative Physiology </a:t>
            </a:r>
            <a:r>
              <a:rPr lang="en-US" sz="800" b="1" u="sng" dirty="0" smtClean="0"/>
              <a:t>291(2): R473.</a:t>
            </a:r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35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you all know about smoking…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Smoking is bad…</a:t>
            </a:r>
            <a:r>
              <a:rPr lang="en-US" dirty="0" err="1" smtClean="0"/>
              <a:t>mmmkay</a:t>
            </a:r>
            <a:endParaRPr lang="en-US" dirty="0" smtClean="0"/>
          </a:p>
          <a:p>
            <a:pPr lvl="1"/>
            <a:r>
              <a:rPr lang="en-US" dirty="0" smtClean="0"/>
              <a:t>For your life</a:t>
            </a:r>
          </a:p>
          <a:p>
            <a:pPr lvl="2"/>
            <a:r>
              <a:rPr lang="en-US" dirty="0" smtClean="0"/>
              <a:t>Responsible for more than 5 million deaths a year between 1990-2015</a:t>
            </a:r>
            <a:r>
              <a:rPr lang="en-US" baseline="30000" dirty="0" smtClean="0"/>
              <a:t>1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For your health</a:t>
            </a:r>
          </a:p>
          <a:p>
            <a:pPr lvl="2"/>
            <a:r>
              <a:rPr lang="en-US" dirty="0" smtClean="0"/>
              <a:t>Causes cancer – lung, heart, pancreas</a:t>
            </a:r>
            <a:r>
              <a:rPr lang="en-US" baseline="30000" dirty="0" smtClean="0"/>
              <a:t>2</a:t>
            </a:r>
            <a:r>
              <a:rPr lang="en-US" dirty="0" smtClean="0"/>
              <a:t>…many more…</a:t>
            </a:r>
          </a:p>
          <a:p>
            <a:pPr lvl="2"/>
            <a:r>
              <a:rPr lang="en-US" dirty="0" smtClean="0"/>
              <a:t>And other health defects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For your pets</a:t>
            </a:r>
            <a:r>
              <a:rPr lang="en-US" baseline="30000" dirty="0" smtClean="0"/>
              <a:t>3,4</a:t>
            </a:r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0679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</a:t>
            </a:r>
            <a:r>
              <a:rPr lang="en-US" sz="800" dirty="0" err="1" smtClean="0"/>
              <a:t>Reitsma</a:t>
            </a:r>
            <a:r>
              <a:rPr lang="en-US" sz="800" dirty="0"/>
              <a:t>, M. B., et al. "Smoking prevalence and attributable disease burden in 195 countries and territories, 1990&amp;#x2013;2015: a systematic analysis from the Global Burden of Disease Study </a:t>
            </a:r>
            <a:r>
              <a:rPr lang="en-US" sz="800" dirty="0" smtClean="0"/>
              <a:t>2015</a:t>
            </a:r>
            <a:r>
              <a:rPr lang="en-US" sz="800" dirty="0"/>
              <a:t>." </a:t>
            </a:r>
            <a:r>
              <a:rPr lang="en-US" sz="800" u="sng" dirty="0"/>
              <a:t>The Lancet </a:t>
            </a:r>
            <a:r>
              <a:rPr lang="en-US" sz="800" b="1" u="sng" dirty="0"/>
              <a:t>389(10082): 1885-1906</a:t>
            </a:r>
            <a:r>
              <a:rPr lang="en-US" sz="800" b="1" u="sng" dirty="0" smtClean="0"/>
              <a:t>.</a:t>
            </a:r>
          </a:p>
          <a:p>
            <a:r>
              <a:rPr lang="en-US" sz="800" dirty="0" smtClean="0"/>
              <a:t>2.  Carbone</a:t>
            </a:r>
            <a:r>
              <a:rPr lang="en-US" sz="800" dirty="0"/>
              <a:t>, D. (1992). "Smoking and cancer." </a:t>
            </a:r>
            <a:r>
              <a:rPr lang="en-US" sz="800" u="sng" dirty="0"/>
              <a:t>The American journal of medicine </a:t>
            </a:r>
            <a:r>
              <a:rPr lang="en-US" sz="800" b="1" u="sng" dirty="0"/>
              <a:t>93(1): S13-S17</a:t>
            </a:r>
            <a:r>
              <a:rPr lang="en-US" sz="800" b="1" u="sng" dirty="0" smtClean="0"/>
              <a:t>.</a:t>
            </a:r>
          </a:p>
          <a:p>
            <a:r>
              <a:rPr lang="en-US" sz="800" dirty="0" smtClean="0"/>
              <a:t>3.  </a:t>
            </a:r>
            <a:r>
              <a:rPr lang="en-US" sz="800" dirty="0" err="1" smtClean="0"/>
              <a:t>Reif</a:t>
            </a:r>
            <a:r>
              <a:rPr lang="en-US" sz="800" dirty="0"/>
              <a:t>, J. S., et al. (1992). "Passive smoking and canine lung cancer risk." </a:t>
            </a:r>
            <a:r>
              <a:rPr lang="en-US" sz="800" u="sng" dirty="0"/>
              <a:t>Am J </a:t>
            </a:r>
            <a:r>
              <a:rPr lang="en-US" sz="800" u="sng" dirty="0" err="1"/>
              <a:t>Epidemiol</a:t>
            </a:r>
            <a:r>
              <a:rPr lang="en-US" sz="800" u="sng" dirty="0"/>
              <a:t> </a:t>
            </a:r>
            <a:r>
              <a:rPr lang="en-US" sz="800" b="1" u="sng" dirty="0"/>
              <a:t>135(3): 234-239</a:t>
            </a:r>
            <a:r>
              <a:rPr lang="en-US" sz="800" b="1" u="sng" dirty="0" smtClean="0"/>
              <a:t>.</a:t>
            </a:r>
          </a:p>
          <a:p>
            <a:r>
              <a:rPr lang="en-US" sz="800" dirty="0" smtClean="0"/>
              <a:t>4.  </a:t>
            </a:r>
            <a:r>
              <a:rPr lang="en-US" sz="800" dirty="0" err="1" smtClean="0"/>
              <a:t>Bertone</a:t>
            </a:r>
            <a:r>
              <a:rPr lang="en-US" sz="800" dirty="0"/>
              <a:t>, E. R., et al. (2002). "Environmental tobacco smoke and risk of malignant lymphoma in pet cats." </a:t>
            </a:r>
            <a:r>
              <a:rPr lang="en-US" sz="800" u="sng" dirty="0"/>
              <a:t>Am J </a:t>
            </a:r>
            <a:r>
              <a:rPr lang="en-US" sz="800" u="sng" dirty="0" err="1"/>
              <a:t>Epidemiol</a:t>
            </a:r>
            <a:r>
              <a:rPr lang="en-US" sz="800" u="sng" dirty="0"/>
              <a:t> </a:t>
            </a:r>
            <a:r>
              <a:rPr lang="en-US" sz="800" b="1" u="sng" dirty="0"/>
              <a:t>156(3): 268-273.</a:t>
            </a:r>
          </a:p>
          <a:p>
            <a:endParaRPr lang="en-US" sz="800" b="1" u="sng" dirty="0"/>
          </a:p>
          <a:p>
            <a:endParaRPr lang="en-US" sz="800" b="1" u="sng" dirty="0"/>
          </a:p>
          <a:p>
            <a:endParaRPr lang="en-US" sz="800" b="1" u="sng" dirty="0"/>
          </a:p>
          <a:p>
            <a:endParaRPr lang="en-US" sz="800" dirty="0" smtClean="0"/>
          </a:p>
          <a:p>
            <a:endParaRPr lang="en-US" sz="800" dirty="0"/>
          </a:p>
        </p:txBody>
      </p:sp>
      <p:pic>
        <p:nvPicPr>
          <p:cNvPr id="15362" name="Picture 2" descr="Image result for 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1" y="1081456"/>
            <a:ext cx="2133599" cy="1214069"/>
          </a:xfrm>
          <a:prstGeom prst="rect">
            <a:avLst/>
          </a:prstGeom>
          <a:noFill/>
        </p:spPr>
      </p:pic>
      <p:pic>
        <p:nvPicPr>
          <p:cNvPr id="15364" name="Picture 4" descr="Image result for gr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066801"/>
            <a:ext cx="1981199" cy="1320800"/>
          </a:xfrm>
          <a:prstGeom prst="rect">
            <a:avLst/>
          </a:prstGeom>
          <a:noFill/>
        </p:spPr>
      </p:pic>
      <p:pic>
        <p:nvPicPr>
          <p:cNvPr id="15366" name="Picture 6" descr="Image result for heal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2647951"/>
            <a:ext cx="2285999" cy="1524000"/>
          </a:xfrm>
          <a:prstGeom prst="rect">
            <a:avLst/>
          </a:prstGeom>
          <a:noFill/>
        </p:spPr>
      </p:pic>
      <p:pic>
        <p:nvPicPr>
          <p:cNvPr id="15368" name="Picture 8" descr="Image result for pe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1" y="4419600"/>
            <a:ext cx="2203937" cy="1685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1 graph 1 C D and 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676400"/>
            <a:ext cx="5262758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82579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</a:rPr>
              <a:t>P &lt; 0.05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839200" cy="60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Orexin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cells activated during nicotine administration?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1 graph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8125" y="1676400"/>
            <a:ext cx="5067075" cy="5073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9812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</a:rPr>
              <a:t>P &lt; 0.01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658779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</a:rPr>
              <a:t>P &lt; 0.01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18288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70C0"/>
                </a:solidFill>
              </a:rPr>
              <a:t>P &lt; 0.01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5240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70C0"/>
                </a:solidFill>
              </a:rPr>
              <a:t>P &lt; 0.01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9144000" cy="457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Orexin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cells modulate nicotine-associated activation of the PVN?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1 graph 3 A and C.png"/>
          <p:cNvPicPr>
            <a:picLocks noChangeAspect="1"/>
          </p:cNvPicPr>
          <p:nvPr/>
        </p:nvPicPr>
        <p:blipFill>
          <a:blip r:embed="rId2" cstate="print"/>
          <a:srcRect t="4056"/>
          <a:stretch>
            <a:fillRect/>
          </a:stretch>
        </p:blipFill>
        <p:spPr>
          <a:xfrm>
            <a:off x="2743200" y="1905000"/>
            <a:ext cx="3741744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1887379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</a:rPr>
              <a:t>P &lt; 0.01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1734979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70C0"/>
                </a:solidFill>
              </a:rPr>
              <a:t>P &lt; 0.01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9144000" cy="99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 the PVN, is CRF activity after nicotine dependent on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orexin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1 graph 3 B and 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3352" y="1858853"/>
            <a:ext cx="3779848" cy="49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20574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</a:rPr>
              <a:t>P &lt; 0.01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19050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70C0"/>
                </a:solidFill>
              </a:rPr>
              <a:t>P &lt; 0.05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9144000" cy="99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 the PVN, is AVP activity after nicotine dependent on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orexin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Orexin</a:t>
            </a:r>
            <a:r>
              <a:rPr lang="en-US" dirty="0" smtClean="0"/>
              <a:t> is important for the </a:t>
            </a:r>
            <a:r>
              <a:rPr lang="en-US" dirty="0" err="1" smtClean="0"/>
              <a:t>anxiogenic</a:t>
            </a:r>
            <a:r>
              <a:rPr lang="en-US" dirty="0" smtClean="0"/>
              <a:t> effects of nicotine…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But…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Aren’t </a:t>
            </a:r>
            <a:r>
              <a:rPr lang="en-US" dirty="0" err="1" smtClean="0"/>
              <a:t>nAChRs</a:t>
            </a:r>
            <a:r>
              <a:rPr lang="en-US" dirty="0" smtClean="0"/>
              <a:t> likely involved?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And…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How might the neurophysiology be organized?</a:t>
            </a:r>
          </a:p>
          <a:p>
            <a:endParaRPr lang="en-US" dirty="0"/>
          </a:p>
        </p:txBody>
      </p:sp>
      <p:pic>
        <p:nvPicPr>
          <p:cNvPr id="13318" name="Picture 6" descr="Image result for nicotine 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5975" y="1905000"/>
            <a:ext cx="3095625" cy="3743325"/>
          </a:xfrm>
          <a:prstGeom prst="rect">
            <a:avLst/>
          </a:prstGeom>
          <a:noFill/>
        </p:spPr>
      </p:pic>
      <p:pic>
        <p:nvPicPr>
          <p:cNvPr id="13320" name="Picture 8" descr="Image result for orexi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1905000"/>
            <a:ext cx="2743200" cy="1897956"/>
          </a:xfrm>
          <a:prstGeom prst="rect">
            <a:avLst/>
          </a:prstGeom>
          <a:noFill/>
        </p:spPr>
      </p:pic>
      <p:pic>
        <p:nvPicPr>
          <p:cNvPr id="13322" name="Picture 10" descr="Image result for nicotinic recep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191000"/>
            <a:ext cx="3276600" cy="1532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 rot="3896201">
            <a:off x="3958702" y="4278420"/>
            <a:ext cx="279808" cy="1229365"/>
            <a:chOff x="4622596" y="4572000"/>
            <a:chExt cx="279808" cy="817581"/>
          </a:xfrm>
        </p:grpSpPr>
        <p:sp>
          <p:nvSpPr>
            <p:cNvPr id="34" name="Down Arrow 33"/>
            <p:cNvSpPr/>
            <p:nvPr/>
          </p:nvSpPr>
          <p:spPr>
            <a:xfrm>
              <a:off x="4724400" y="4572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Triangle 34"/>
            <p:cNvSpPr/>
            <p:nvPr/>
          </p:nvSpPr>
          <p:spPr>
            <a:xfrm rot="8190646">
              <a:off x="4622596" y="5130944"/>
              <a:ext cx="279808" cy="258637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 rot="17596944">
            <a:off x="4862897" y="4416698"/>
            <a:ext cx="279808" cy="817581"/>
            <a:chOff x="4622596" y="4572000"/>
            <a:chExt cx="279808" cy="817581"/>
          </a:xfrm>
        </p:grpSpPr>
        <p:sp>
          <p:nvSpPr>
            <p:cNvPr id="28" name="Down Arrow 27"/>
            <p:cNvSpPr/>
            <p:nvPr/>
          </p:nvSpPr>
          <p:spPr>
            <a:xfrm>
              <a:off x="4724400" y="4572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/>
            <p:cNvSpPr/>
            <p:nvPr/>
          </p:nvSpPr>
          <p:spPr>
            <a:xfrm rot="8190646">
              <a:off x="4622596" y="5130944"/>
              <a:ext cx="279808" cy="258637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Explosion 1 19"/>
          <p:cNvSpPr/>
          <p:nvPr/>
        </p:nvSpPr>
        <p:spPr>
          <a:xfrm>
            <a:off x="1371600" y="3820180"/>
            <a:ext cx="1676400" cy="8382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r>
              <a:rPr lang="en-US" dirty="0" smtClean="0"/>
              <a:t>Filling some gaps…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8763000" cy="2819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Nicotine induces </a:t>
            </a:r>
            <a:r>
              <a:rPr lang="en-US" dirty="0" err="1" smtClean="0"/>
              <a:t>ACh</a:t>
            </a:r>
            <a:r>
              <a:rPr lang="en-US" dirty="0" smtClean="0"/>
              <a:t> and </a:t>
            </a:r>
            <a:r>
              <a:rPr lang="en-US" dirty="0" err="1" smtClean="0"/>
              <a:t>Glu</a:t>
            </a:r>
            <a:r>
              <a:rPr lang="en-US" dirty="0" smtClean="0"/>
              <a:t> release onto </a:t>
            </a:r>
            <a:r>
              <a:rPr lang="en-US" dirty="0" err="1" smtClean="0"/>
              <a:t>orexinergic</a:t>
            </a:r>
            <a:r>
              <a:rPr lang="en-US" dirty="0" smtClean="0"/>
              <a:t> cells in the hypothalamus</a:t>
            </a:r>
            <a:r>
              <a:rPr lang="en-US" baseline="30000" dirty="0" smtClean="0"/>
              <a:t>1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Orexin</a:t>
            </a:r>
            <a:r>
              <a:rPr lang="en-US" dirty="0" smtClean="0"/>
              <a:t> cells are directly depolarized by ACh</a:t>
            </a:r>
            <a:r>
              <a:rPr lang="en-US" baseline="30000" dirty="0" smtClean="0"/>
              <a:t>2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Orexin</a:t>
            </a:r>
            <a:r>
              <a:rPr lang="en-US" dirty="0" smtClean="0"/>
              <a:t> neurons project to cholinergic cells in the basal forebrain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  <a:r>
              <a:rPr lang="en-US" dirty="0" err="1" smtClean="0"/>
              <a:t>septohippocampal</a:t>
            </a:r>
            <a:r>
              <a:rPr lang="en-US" dirty="0" smtClean="0"/>
              <a:t> area</a:t>
            </a:r>
            <a:r>
              <a:rPr lang="en-US" baseline="30000" dirty="0" smtClean="0"/>
              <a:t>4</a:t>
            </a:r>
            <a:r>
              <a:rPr lang="en-US" dirty="0" smtClean="0"/>
              <a:t>, </a:t>
            </a:r>
            <a:r>
              <a:rPr lang="en-US" dirty="0" err="1" smtClean="0"/>
              <a:t>pedunculopontine</a:t>
            </a:r>
            <a:r>
              <a:rPr lang="en-US" dirty="0" smtClean="0"/>
              <a:t> nucleus (PPT), and </a:t>
            </a:r>
            <a:r>
              <a:rPr lang="en-US" dirty="0" err="1" smtClean="0"/>
              <a:t>laterodorsal</a:t>
            </a:r>
            <a:r>
              <a:rPr lang="en-US" dirty="0" smtClean="0"/>
              <a:t> </a:t>
            </a:r>
            <a:r>
              <a:rPr lang="en-US" dirty="0" err="1" smtClean="0"/>
              <a:t>tegmental</a:t>
            </a:r>
            <a:r>
              <a:rPr lang="en-US" dirty="0" smtClean="0"/>
              <a:t> nucleus (LDT) 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43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</a:t>
            </a:r>
            <a:r>
              <a:rPr lang="en-US" sz="800" dirty="0" err="1" smtClean="0"/>
              <a:t>Pasumarthi</a:t>
            </a:r>
            <a:r>
              <a:rPr lang="en-US" sz="800" dirty="0" smtClean="0"/>
              <a:t>, R. K. and J. </a:t>
            </a:r>
            <a:r>
              <a:rPr lang="en-US" sz="800" dirty="0" err="1" smtClean="0"/>
              <a:t>Fadel</a:t>
            </a:r>
            <a:r>
              <a:rPr lang="en-US" sz="800" dirty="0" smtClean="0"/>
              <a:t> (2010). "Stimulation of lateral hypothalamic glutamate and acetylcholine efflux by nicotine: implications for mechanisms of nicotine‐induced activation of </a:t>
            </a:r>
            <a:r>
              <a:rPr lang="en-US" sz="800" dirty="0" err="1" smtClean="0"/>
              <a:t>orexin</a:t>
            </a:r>
            <a:r>
              <a:rPr lang="en-US" sz="800" dirty="0" smtClean="0"/>
              <a:t> neurons." </a:t>
            </a:r>
            <a:r>
              <a:rPr lang="en-US" sz="800" u="sng" dirty="0" smtClean="0"/>
              <a:t>Journal of neurochemistry </a:t>
            </a:r>
            <a:r>
              <a:rPr lang="en-US" sz="800" b="1" u="sng" dirty="0" smtClean="0"/>
              <a:t>113(4): 1023-1035.</a:t>
            </a:r>
          </a:p>
          <a:p>
            <a:r>
              <a:rPr lang="en-US" sz="800" dirty="0" smtClean="0"/>
              <a:t>2.  Yamanaka, A., et al. (2003). "Regulation of </a:t>
            </a:r>
            <a:r>
              <a:rPr lang="en-US" sz="800" dirty="0" err="1" smtClean="0"/>
              <a:t>orexin</a:t>
            </a:r>
            <a:r>
              <a:rPr lang="en-US" sz="800" dirty="0" smtClean="0"/>
              <a:t> neurons by the </a:t>
            </a:r>
            <a:r>
              <a:rPr lang="en-US" sz="800" dirty="0" err="1" smtClean="0"/>
              <a:t>monoaminergic</a:t>
            </a:r>
            <a:r>
              <a:rPr lang="en-US" sz="800" dirty="0" smtClean="0"/>
              <a:t> and cholinergic systems." </a:t>
            </a:r>
            <a:r>
              <a:rPr lang="en-US" sz="800" u="sng" dirty="0" smtClean="0"/>
              <a:t>Biochemical and Biophysical Research Communications </a:t>
            </a:r>
            <a:r>
              <a:rPr lang="en-US" sz="800" b="1" u="sng" dirty="0" smtClean="0"/>
              <a:t>303(1): 120-129.</a:t>
            </a:r>
          </a:p>
          <a:p>
            <a:r>
              <a:rPr lang="en-US" sz="800" dirty="0" smtClean="0"/>
              <a:t>3.  </a:t>
            </a:r>
            <a:r>
              <a:rPr lang="en-US" sz="800" dirty="0" err="1" smtClean="0"/>
              <a:t>Eggermann</a:t>
            </a:r>
            <a:r>
              <a:rPr lang="en-US" sz="800" dirty="0" smtClean="0"/>
              <a:t>, E., et al. (2001). "</a:t>
            </a:r>
            <a:r>
              <a:rPr lang="en-US" sz="800" dirty="0" err="1" smtClean="0"/>
              <a:t>Orexins</a:t>
            </a:r>
            <a:r>
              <a:rPr lang="en-US" sz="800" dirty="0" smtClean="0"/>
              <a:t>/</a:t>
            </a:r>
            <a:r>
              <a:rPr lang="en-US" sz="800" dirty="0" err="1" smtClean="0"/>
              <a:t>hypocretins</a:t>
            </a:r>
            <a:r>
              <a:rPr lang="en-US" sz="800" dirty="0" smtClean="0"/>
              <a:t> excite basal forebrain cholinergic </a:t>
            </a:r>
            <a:r>
              <a:rPr lang="en-US" sz="800" dirty="0" err="1" smtClean="0"/>
              <a:t>neurones</a:t>
            </a:r>
            <a:r>
              <a:rPr lang="en-US" sz="800" dirty="0" smtClean="0"/>
              <a:t>." </a:t>
            </a:r>
            <a:r>
              <a:rPr lang="en-US" sz="800" u="sng" dirty="0" smtClean="0"/>
              <a:t>Neuroscience </a:t>
            </a:r>
            <a:r>
              <a:rPr lang="en-US" sz="800" b="1" u="sng" dirty="0" smtClean="0"/>
              <a:t>108(2): 177-181.</a:t>
            </a:r>
          </a:p>
          <a:p>
            <a:r>
              <a:rPr lang="en-US" sz="800" dirty="0" smtClean="0"/>
              <a:t>4.  Wu, M., et al. (2004). "</a:t>
            </a:r>
            <a:r>
              <a:rPr lang="en-US" sz="800" dirty="0" err="1" smtClean="0"/>
              <a:t>Hypocretin</a:t>
            </a:r>
            <a:r>
              <a:rPr lang="en-US" sz="800" dirty="0" smtClean="0"/>
              <a:t>/</a:t>
            </a:r>
            <a:r>
              <a:rPr lang="en-US" sz="800" dirty="0" err="1" smtClean="0"/>
              <a:t>orexin</a:t>
            </a:r>
            <a:r>
              <a:rPr lang="en-US" sz="800" dirty="0" smtClean="0"/>
              <a:t> </a:t>
            </a:r>
            <a:r>
              <a:rPr lang="en-US" sz="800" dirty="0" err="1" smtClean="0"/>
              <a:t>innervation</a:t>
            </a:r>
            <a:r>
              <a:rPr lang="en-US" sz="800" dirty="0" smtClean="0"/>
              <a:t> and excitation of identified </a:t>
            </a:r>
            <a:r>
              <a:rPr lang="en-US" sz="800" dirty="0" err="1" smtClean="0"/>
              <a:t>septohippocampal</a:t>
            </a:r>
            <a:r>
              <a:rPr lang="en-US" sz="800" dirty="0" smtClean="0"/>
              <a:t> cholinergic neurons." </a:t>
            </a:r>
            <a:r>
              <a:rPr lang="en-US" sz="800" u="sng" dirty="0" smtClean="0"/>
              <a:t>Journal of Neuroscience </a:t>
            </a:r>
            <a:r>
              <a:rPr lang="en-US" sz="800" b="1" u="sng" dirty="0" smtClean="0"/>
              <a:t>24(14): 3527-3536.</a:t>
            </a:r>
          </a:p>
          <a:p>
            <a:r>
              <a:rPr lang="en-US" sz="800" dirty="0" smtClean="0"/>
              <a:t>5.  Sakurai, T. (2007). "The neural circuit of </a:t>
            </a:r>
            <a:r>
              <a:rPr lang="en-US" sz="800" dirty="0" err="1" smtClean="0"/>
              <a:t>orexin</a:t>
            </a:r>
            <a:r>
              <a:rPr lang="en-US" sz="800" dirty="0" smtClean="0"/>
              <a:t> (</a:t>
            </a:r>
            <a:r>
              <a:rPr lang="en-US" sz="800" dirty="0" err="1" smtClean="0"/>
              <a:t>hypocretin</a:t>
            </a:r>
            <a:r>
              <a:rPr lang="en-US" sz="800" dirty="0" smtClean="0"/>
              <a:t>): maintaining sleep and wakefulness." </a:t>
            </a:r>
            <a:r>
              <a:rPr lang="en-US" sz="800" u="sng" dirty="0" smtClean="0"/>
              <a:t>Nature Reviews Neuroscience </a:t>
            </a:r>
            <a:r>
              <a:rPr lang="en-US" sz="800" b="1" u="sng" dirty="0" smtClean="0"/>
              <a:t>8(3): 171-181.</a:t>
            </a:r>
          </a:p>
          <a:p>
            <a:endParaRPr lang="en-US" sz="800" b="1" u="sng" dirty="0" smtClean="0"/>
          </a:p>
          <a:p>
            <a:endParaRPr lang="en-US" sz="800" b="1" u="sng" dirty="0" smtClean="0"/>
          </a:p>
          <a:p>
            <a:endParaRPr lang="en-US" sz="800" b="1" u="sng" dirty="0" smtClean="0"/>
          </a:p>
          <a:p>
            <a:endParaRPr lang="en-US" sz="800" b="1" u="sng" dirty="0" smtClean="0"/>
          </a:p>
          <a:p>
            <a:endParaRPr lang="en-US" sz="800" dirty="0"/>
          </a:p>
        </p:txBody>
      </p:sp>
      <p:sp>
        <p:nvSpPr>
          <p:cNvPr id="5" name="Oval 4"/>
          <p:cNvSpPr/>
          <p:nvPr/>
        </p:nvSpPr>
        <p:spPr>
          <a:xfrm>
            <a:off x="4191000" y="3896380"/>
            <a:ext cx="838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3400" y="406044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Orx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572000" y="465838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8190646">
            <a:off x="4470196" y="5217324"/>
            <a:ext cx="279808" cy="25863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15316138">
            <a:off x="3429291" y="3936012"/>
            <a:ext cx="533400" cy="1198581"/>
            <a:chOff x="6096000" y="4191000"/>
            <a:chExt cx="533400" cy="1198581"/>
          </a:xfrm>
          <a:solidFill>
            <a:srgbClr val="7030A0"/>
          </a:solidFill>
        </p:grpSpPr>
        <p:sp>
          <p:nvSpPr>
            <p:cNvPr id="9" name="Oval 8"/>
            <p:cNvSpPr/>
            <p:nvPr/>
          </p:nvSpPr>
          <p:spPr>
            <a:xfrm>
              <a:off x="6096000" y="4191000"/>
              <a:ext cx="533400" cy="381000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6324600" y="4572000"/>
              <a:ext cx="76200" cy="609600"/>
            </a:xfrm>
            <a:prstGeom prst="downArrow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8190646">
              <a:off x="6222796" y="5130944"/>
              <a:ext cx="279808" cy="258637"/>
            </a:xfrm>
            <a:prstGeom prst="rtTriangl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 rot="17170831">
            <a:off x="3431172" y="3293571"/>
            <a:ext cx="533400" cy="1198581"/>
            <a:chOff x="6096000" y="4191000"/>
            <a:chExt cx="533400" cy="1198581"/>
          </a:xfrm>
          <a:solidFill>
            <a:schemeClr val="accent5"/>
          </a:solidFill>
        </p:grpSpPr>
        <p:sp>
          <p:nvSpPr>
            <p:cNvPr id="14" name="Oval 13"/>
            <p:cNvSpPr/>
            <p:nvPr/>
          </p:nvSpPr>
          <p:spPr>
            <a:xfrm>
              <a:off x="6096000" y="4191000"/>
              <a:ext cx="533400" cy="381000"/>
            </a:xfrm>
            <a:prstGeom prst="ellips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6324600" y="4572000"/>
              <a:ext cx="76200" cy="609600"/>
            </a:xfrm>
            <a:prstGeom prst="downArrow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 rot="8190646">
              <a:off x="6222796" y="5130944"/>
              <a:ext cx="279808" cy="258637"/>
            </a:xfrm>
            <a:prstGeom prst="rtTriangle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0" y="359158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Glu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447222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ACh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397258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Nicotine</a:t>
            </a:r>
            <a:endParaRPr lang="en-US" dirty="0"/>
          </a:p>
        </p:txBody>
      </p:sp>
      <p:sp>
        <p:nvSpPr>
          <p:cNvPr id="21" name="Lightning Bolt 20"/>
          <p:cNvSpPr/>
          <p:nvPr/>
        </p:nvSpPr>
        <p:spPr>
          <a:xfrm rot="21136235">
            <a:off x="3589918" y="3719051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ghtning Bolt 21"/>
          <p:cNvSpPr/>
          <p:nvPr/>
        </p:nvSpPr>
        <p:spPr>
          <a:xfrm rot="19461248">
            <a:off x="3513718" y="4308681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/>
          <p:cNvSpPr/>
          <p:nvPr/>
        </p:nvSpPr>
        <p:spPr>
          <a:xfrm>
            <a:off x="4800600" y="3591580"/>
            <a:ext cx="381000" cy="304800"/>
          </a:xfrm>
          <a:prstGeom prst="teardrop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24400" y="358860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ACh</a:t>
            </a:r>
            <a:endParaRPr lang="en-US" sz="1400" dirty="0"/>
          </a:p>
        </p:txBody>
      </p:sp>
      <p:sp>
        <p:nvSpPr>
          <p:cNvPr id="25" name="Lightning Bolt 24"/>
          <p:cNvSpPr/>
          <p:nvPr/>
        </p:nvSpPr>
        <p:spPr>
          <a:xfrm rot="3946477">
            <a:off x="4538642" y="4834388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962400" y="5420380"/>
            <a:ext cx="1295400" cy="4572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14800" y="54203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Basal Forebrain</a:t>
            </a:r>
            <a:endParaRPr lang="en-US" sz="1400" dirty="0"/>
          </a:p>
        </p:txBody>
      </p:sp>
      <p:sp>
        <p:nvSpPr>
          <p:cNvPr id="31" name="Isosceles Triangle 30"/>
          <p:cNvSpPr/>
          <p:nvPr/>
        </p:nvSpPr>
        <p:spPr>
          <a:xfrm>
            <a:off x="5029200" y="4658380"/>
            <a:ext cx="1524000" cy="6858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105400" y="4886980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Septohippocampal</a:t>
            </a:r>
            <a:r>
              <a:rPr lang="en-US" sz="1100" dirty="0" smtClean="0"/>
              <a:t> Area</a:t>
            </a:r>
            <a:endParaRPr lang="en-US" sz="1100" dirty="0"/>
          </a:p>
        </p:txBody>
      </p:sp>
      <p:sp>
        <p:nvSpPr>
          <p:cNvPr id="36" name="Hexagon 35"/>
          <p:cNvSpPr/>
          <p:nvPr/>
        </p:nvSpPr>
        <p:spPr>
          <a:xfrm>
            <a:off x="2743200" y="4963180"/>
            <a:ext cx="914400" cy="762000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514600" y="518880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PPT/LDT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5" grpId="0" animBg="1"/>
      <p:bldP spid="6" grpId="0"/>
      <p:bldP spid="7" grpId="0" animBg="1"/>
      <p:bldP spid="8" grpId="0" animBg="1"/>
      <p:bldP spid="17" grpId="0"/>
      <p:bldP spid="17" grpId="1"/>
      <p:bldP spid="18" grpId="0"/>
      <p:bldP spid="18" grpId="1"/>
      <p:bldP spid="19" grpId="0"/>
      <p:bldP spid="19" grpId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5" grpId="2" animBg="1"/>
      <p:bldP spid="26" grpId="0" animBg="1"/>
      <p:bldP spid="27" grpId="0"/>
      <p:bldP spid="31" grpId="0" animBg="1"/>
      <p:bldP spid="32" grpId="0"/>
      <p:bldP spid="36" grpId="0" animBg="1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8763000" cy="45720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Orexinergic</a:t>
            </a:r>
            <a:r>
              <a:rPr lang="en-US" dirty="0" smtClean="0"/>
              <a:t> and cholinergic systems are related through circuitry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But…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What is happening at the receptor level?</a:t>
            </a:r>
            <a:endParaRPr lang="en-US" dirty="0"/>
          </a:p>
        </p:txBody>
      </p:sp>
      <p:pic>
        <p:nvPicPr>
          <p:cNvPr id="11266" name="Picture 2" descr="Image result for neural circ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905000"/>
            <a:ext cx="3048000" cy="1903933"/>
          </a:xfrm>
          <a:prstGeom prst="rect">
            <a:avLst/>
          </a:prstGeom>
          <a:noFill/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191000"/>
            <a:ext cx="3400425" cy="255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2800" dirty="0" smtClean="0">
                <a:latin typeface="Calibri"/>
                <a:cs typeface="Calibri"/>
              </a:rPr>
              <a:t>β2</a:t>
            </a:r>
            <a:r>
              <a:rPr lang="en-US" sz="2800" dirty="0" smtClean="0">
                <a:latin typeface="Calibri"/>
                <a:cs typeface="Calibri"/>
              </a:rPr>
              <a:t> subunit containing acetylcholine receptors mediate nicotine withdrawal deficits in the acquisition of contextual fear conditioning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33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Portugal, Kenny, &amp; Gould</a:t>
            </a:r>
            <a:endParaRPr lang="en-US" dirty="0"/>
          </a:p>
        </p:txBody>
      </p:sp>
      <p:pic>
        <p:nvPicPr>
          <p:cNvPr id="10242" name="Picture 2" descr="Image result for scary nicotine"/>
          <p:cNvPicPr>
            <a:picLocks noChangeAspect="1" noChangeArrowheads="1"/>
          </p:cNvPicPr>
          <p:nvPr/>
        </p:nvPicPr>
        <p:blipFill>
          <a:blip r:embed="rId2" cstate="print"/>
          <a:srcRect l="11260" t="5000" r="9916" b="7500"/>
          <a:stretch>
            <a:fillRect/>
          </a:stretch>
        </p:blipFill>
        <p:spPr bwMode="auto">
          <a:xfrm>
            <a:off x="1828800" y="2362200"/>
            <a:ext cx="573024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brief overview of fear conditioning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Tovote</a:t>
            </a:r>
            <a:r>
              <a:rPr lang="en-US" sz="800" dirty="0" smtClean="0"/>
              <a:t>, P., et al. (2015). "Neuronal circuits for fear and anxiety." </a:t>
            </a:r>
            <a:r>
              <a:rPr lang="en-US" sz="800" u="sng" dirty="0" smtClean="0"/>
              <a:t>Nature Reviews. Neuroscience </a:t>
            </a:r>
            <a:r>
              <a:rPr lang="en-US" sz="800" b="1" u="sng" dirty="0" smtClean="0"/>
              <a:t>16(6): 317.</a:t>
            </a:r>
          </a:p>
          <a:p>
            <a:endParaRPr lang="en-US" sz="800" dirty="0"/>
          </a:p>
        </p:txBody>
      </p:sp>
      <p:pic>
        <p:nvPicPr>
          <p:cNvPr id="5" name="Picture 4" descr="Fear conditioning.png"/>
          <p:cNvPicPr>
            <a:picLocks noChangeAspect="1"/>
          </p:cNvPicPr>
          <p:nvPr/>
        </p:nvPicPr>
        <p:blipFill>
          <a:blip r:embed="rId2" cstate="print"/>
          <a:srcRect t="1108"/>
          <a:stretch>
            <a:fillRect/>
          </a:stretch>
        </p:blipFill>
        <p:spPr>
          <a:xfrm>
            <a:off x="381000" y="1066800"/>
            <a:ext cx="8382000" cy="526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brief overview of fear conditioning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Tovote</a:t>
            </a:r>
            <a:r>
              <a:rPr lang="en-US" sz="800" dirty="0" smtClean="0"/>
              <a:t>, P., et al. (2015). "Neuronal circuits for fear and anxiety." </a:t>
            </a:r>
            <a:r>
              <a:rPr lang="en-US" sz="800" u="sng" dirty="0" smtClean="0"/>
              <a:t>Nature Reviews. Neuroscience </a:t>
            </a:r>
            <a:r>
              <a:rPr lang="en-US" sz="800" b="1" u="sng" dirty="0" smtClean="0"/>
              <a:t>16(6): 317.</a:t>
            </a:r>
          </a:p>
          <a:p>
            <a:endParaRPr lang="en-US" sz="800" dirty="0"/>
          </a:p>
        </p:txBody>
      </p:sp>
      <p:sp>
        <p:nvSpPr>
          <p:cNvPr id="82946" name="AutoShape 2" descr="The fear and extinction network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AutoShape 4" descr="The fear and extinction network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nrn3945-f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379" y="990600"/>
            <a:ext cx="318002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kuloth\2015\04-June\04-06-2015\nrn_aop\slides_img\nrn3945-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1148862"/>
            <a:ext cx="3555891" cy="532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0" y="6858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Fear Circuitry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7620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Anxiety Circuitry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you may not know about smoking…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19200"/>
            <a:ext cx="7772400" cy="4572000"/>
          </a:xfrm>
        </p:spPr>
        <p:txBody>
          <a:bodyPr/>
          <a:lstStyle/>
          <a:p>
            <a:r>
              <a:rPr lang="en-US" dirty="0" smtClean="0"/>
              <a:t>Smoking is anxiogenic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A smoker needs to maintain a steady level of “normal” (like with other drugs)</a:t>
            </a:r>
          </a:p>
          <a:p>
            <a:pPr lvl="1"/>
            <a:r>
              <a:rPr lang="en-US" dirty="0" smtClean="0"/>
              <a:t>Smoking-induced anxiety extends to social contexts</a:t>
            </a:r>
            <a:r>
              <a:rPr lang="en-US" baseline="30000" dirty="0" smtClean="0"/>
              <a:t>2</a:t>
            </a:r>
          </a:p>
          <a:p>
            <a:pPr lvl="2"/>
            <a:r>
              <a:rPr lang="en-US" dirty="0" smtClean="0"/>
              <a:t>Why smoke socially?</a:t>
            </a:r>
          </a:p>
          <a:p>
            <a:pPr lvl="3"/>
            <a:r>
              <a:rPr lang="en-US" dirty="0" smtClean="0"/>
              <a:t>Young self-described “Social Smokers” use tobacco as frequently as “Smokers”</a:t>
            </a:r>
            <a:r>
              <a:rPr lang="en-US" baseline="30000" dirty="0" smtClean="0"/>
              <a:t>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08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Parrott</a:t>
            </a:r>
            <a:r>
              <a:rPr lang="en-US" sz="800" dirty="0"/>
              <a:t>, A. C. (1999). "Does cigarette smoking cause stress?" </a:t>
            </a:r>
            <a:r>
              <a:rPr lang="en-US" sz="800" u="sng" dirty="0"/>
              <a:t>American Psychologist </a:t>
            </a:r>
            <a:r>
              <a:rPr lang="en-US" sz="800" b="1" u="sng" dirty="0"/>
              <a:t>54(10): 817</a:t>
            </a:r>
            <a:r>
              <a:rPr lang="en-US" sz="800" b="1" u="sng" dirty="0" smtClean="0"/>
              <a:t>.</a:t>
            </a:r>
          </a:p>
          <a:p>
            <a:r>
              <a:rPr lang="en-US" sz="800" dirty="0" smtClean="0"/>
              <a:t>2.  Irvine</a:t>
            </a:r>
            <a:r>
              <a:rPr lang="en-US" sz="800" dirty="0"/>
              <a:t>, E. E., et al. (2001). "Development of tolerance to nicotine’s </a:t>
            </a:r>
            <a:r>
              <a:rPr lang="en-US" sz="800" dirty="0" err="1"/>
              <a:t>anxiogenic</a:t>
            </a:r>
            <a:r>
              <a:rPr lang="en-US" sz="800" dirty="0"/>
              <a:t> effect in the social interaction test." </a:t>
            </a:r>
            <a:r>
              <a:rPr lang="en-US" sz="800" u="sng" dirty="0"/>
              <a:t>Brain research </a:t>
            </a:r>
            <a:r>
              <a:rPr lang="en-US" sz="800" b="1" u="sng" dirty="0"/>
              <a:t>894(1): 95-100</a:t>
            </a:r>
            <a:r>
              <a:rPr lang="en-US" sz="800" b="1" u="sng" dirty="0" smtClean="0"/>
              <a:t>.</a:t>
            </a:r>
          </a:p>
          <a:p>
            <a:r>
              <a:rPr lang="en-US" sz="800" dirty="0" smtClean="0"/>
              <a:t>3.  </a:t>
            </a:r>
            <a:r>
              <a:rPr lang="en-US" sz="800" dirty="0" err="1" smtClean="0"/>
              <a:t>Villanti</a:t>
            </a:r>
            <a:r>
              <a:rPr lang="en-US" sz="800" dirty="0"/>
              <a:t>, A. C., et al. (2017). "Identifying “social smoking” US young adults using an empirically-driven approach." </a:t>
            </a:r>
            <a:r>
              <a:rPr lang="en-US" sz="800" u="sng" dirty="0"/>
              <a:t>Addictive Behaviors </a:t>
            </a:r>
            <a:r>
              <a:rPr lang="en-US" sz="800" b="1" u="sng" dirty="0"/>
              <a:t>70: 83-89.</a:t>
            </a:r>
          </a:p>
          <a:p>
            <a:endParaRPr lang="en-US" sz="800" b="1" u="sng" dirty="0"/>
          </a:p>
          <a:p>
            <a:endParaRPr lang="en-US" sz="800" b="1" u="sng" dirty="0"/>
          </a:p>
          <a:p>
            <a:endParaRPr lang="en-US" sz="800" dirty="0"/>
          </a:p>
        </p:txBody>
      </p:sp>
      <p:pic>
        <p:nvPicPr>
          <p:cNvPr id="23554" name="Picture 2" descr="Image result for smo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267200"/>
            <a:ext cx="3276600" cy="2184401"/>
          </a:xfrm>
          <a:prstGeom prst="rect">
            <a:avLst/>
          </a:prstGeom>
          <a:noFill/>
        </p:spPr>
      </p:pic>
      <p:pic>
        <p:nvPicPr>
          <p:cNvPr id="23556" name="Picture 4" descr="Image result for anxie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72000"/>
            <a:ext cx="2859064" cy="1609725"/>
          </a:xfrm>
          <a:prstGeom prst="rect">
            <a:avLst/>
          </a:prstGeom>
          <a:noFill/>
        </p:spPr>
      </p:pic>
      <p:pic>
        <p:nvPicPr>
          <p:cNvPr id="23558" name="Picture 6" descr="Image result for social anxie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476749"/>
            <a:ext cx="2743200" cy="18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Withdrawal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Loaded with symptoms</a:t>
            </a:r>
          </a:p>
          <a:p>
            <a:pPr lvl="1"/>
            <a:r>
              <a:rPr lang="en-US" dirty="0" smtClean="0"/>
              <a:t>Cravings</a:t>
            </a:r>
          </a:p>
          <a:p>
            <a:pPr lvl="1"/>
            <a:r>
              <a:rPr lang="en-US" dirty="0" smtClean="0"/>
              <a:t>Irritability</a:t>
            </a:r>
          </a:p>
          <a:p>
            <a:pPr lvl="1"/>
            <a:r>
              <a:rPr lang="en-US" dirty="0" smtClean="0"/>
              <a:t>Trouble Sleeping</a:t>
            </a:r>
          </a:p>
          <a:p>
            <a:pPr lvl="1"/>
            <a:r>
              <a:rPr lang="en-US" dirty="0" smtClean="0"/>
              <a:t>Hunger or Weight Gain</a:t>
            </a:r>
          </a:p>
          <a:p>
            <a:pPr lvl="1"/>
            <a:r>
              <a:rPr lang="en-US" dirty="0" smtClean="0"/>
              <a:t>Depression and Anxiety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30480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Orexin</a:t>
            </a:r>
            <a:r>
              <a:rPr lang="en-US" sz="3200" dirty="0" smtClean="0">
                <a:solidFill>
                  <a:srgbClr val="FF0000"/>
                </a:solidFill>
              </a:rPr>
              <a:t> at work again?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Image result for nicotine withdrawal"/>
          <p:cNvPicPr>
            <a:picLocks noChangeAspect="1" noChangeArrowheads="1"/>
          </p:cNvPicPr>
          <p:nvPr/>
        </p:nvPicPr>
        <p:blipFill>
          <a:blip r:embed="rId2" cstate="print"/>
          <a:srcRect t="9677"/>
          <a:stretch>
            <a:fillRect/>
          </a:stretch>
        </p:blipFill>
        <p:spPr bwMode="auto">
          <a:xfrm>
            <a:off x="2133600" y="4191000"/>
            <a:ext cx="4967923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090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090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09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57346" name="Picture 2" descr="Image result for c57bl/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286000"/>
            <a:ext cx="2857500" cy="2476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48768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 KO</a:t>
            </a:r>
          </a:p>
          <a:p>
            <a:pPr marL="342900" indent="-342900">
              <a:buAutoNum type="arabicPeriod"/>
            </a:pPr>
            <a:r>
              <a:rPr lang="el-GR" dirty="0" smtClean="0">
                <a:latin typeface="Calibri"/>
                <a:cs typeface="Calibri"/>
              </a:rPr>
              <a:t>α7</a:t>
            </a:r>
            <a:r>
              <a:rPr lang="en-US" dirty="0" smtClean="0">
                <a:latin typeface="Calibri"/>
                <a:cs typeface="Calibri"/>
              </a:rPr>
              <a:t> KO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WT</a:t>
            </a:r>
            <a:endParaRPr lang="en-US" dirty="0"/>
          </a:p>
        </p:txBody>
      </p:sp>
      <p:sp>
        <p:nvSpPr>
          <p:cNvPr id="57348" name="AutoShape 4" descr="Image result for mini osmotic pu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0" name="AutoShape 6" descr="Image result for mini osmotic pu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2" name="Picture 8" descr="Image result for mini osmotic pu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600200"/>
            <a:ext cx="2371701" cy="3352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6400" y="4876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Nicotine (6.3 mg/kg/day)</a:t>
            </a:r>
          </a:p>
          <a:p>
            <a:r>
              <a:rPr lang="en-US" dirty="0" smtClean="0"/>
              <a:t>2.  Saline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5802868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After 12 Days – Pump Removed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824 C -0.10313 -0.06088 -0.20625 -0.15 -0.29167 -0.14931 C -0.37709 -0.14838 -0.47622 0.00301 -0.51302 0.03333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0" y="-87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735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1447800" y="2895600"/>
            <a:ext cx="1447800" cy="5334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7170" name="Picture 2" descr="Image result for metal rod floor mouse chamb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209800"/>
            <a:ext cx="4038600" cy="40386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1600200" y="3962400"/>
            <a:ext cx="1828800" cy="228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71800" y="1524000"/>
            <a:ext cx="838200" cy="12954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572000" y="1981200"/>
            <a:ext cx="1371600" cy="990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43600" y="1733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Plexiglas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1143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Plexiglas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14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Plexiglas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181600" y="3733800"/>
            <a:ext cx="1676400" cy="1524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2492514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Stainless Steel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3330714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Stainless Steel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7172" name="Picture 4" descr="Image result for shock symbo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00467">
            <a:off x="3781597" y="4073697"/>
            <a:ext cx="838200" cy="726903"/>
          </a:xfrm>
          <a:prstGeom prst="rect">
            <a:avLst/>
          </a:prstGeom>
          <a:noFill/>
        </p:spPr>
      </p:pic>
      <p:pic>
        <p:nvPicPr>
          <p:cNvPr id="7174" name="Picture 6" descr="Image result for spea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312138"/>
            <a:ext cx="990600" cy="812062"/>
          </a:xfrm>
          <a:prstGeom prst="rect">
            <a:avLst/>
          </a:prstGeom>
          <a:noFill/>
        </p:spPr>
      </p:pic>
      <p:pic>
        <p:nvPicPr>
          <p:cNvPr id="7176" name="Picture 8" descr="Image result for c57bl/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4219814"/>
            <a:ext cx="1905000" cy="107256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943600" y="22860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120 s baseline</a:t>
            </a:r>
          </a:p>
          <a:p>
            <a:pPr marL="342900" indent="-342900">
              <a:buAutoNum type="arabicPeriod"/>
            </a:pPr>
            <a:r>
              <a:rPr lang="en-US" dirty="0" smtClean="0"/>
              <a:t>35 s CS (85 dB)</a:t>
            </a:r>
          </a:p>
          <a:p>
            <a:pPr marL="342900" indent="-342900">
              <a:buAutoNum type="arabicPeriod"/>
            </a:pPr>
            <a:r>
              <a:rPr lang="en-US" dirty="0" smtClean="0"/>
              <a:t>2 s </a:t>
            </a:r>
            <a:r>
              <a:rPr lang="en-US" dirty="0" err="1" smtClean="0"/>
              <a:t>footshock</a:t>
            </a:r>
            <a:r>
              <a:rPr lang="en-US" dirty="0" smtClean="0"/>
              <a:t> (0.57 </a:t>
            </a:r>
            <a:r>
              <a:rPr lang="en-US" dirty="0" err="1" smtClean="0"/>
              <a:t>mA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r>
              <a:rPr lang="en-US" dirty="0" smtClean="0"/>
              <a:t>120 s ITI</a:t>
            </a:r>
          </a:p>
          <a:p>
            <a:pPr marL="342900" indent="-342900">
              <a:buAutoNum type="arabicPeriod"/>
            </a:pPr>
            <a:r>
              <a:rPr lang="en-US" dirty="0" smtClean="0"/>
              <a:t>35 s CS</a:t>
            </a:r>
          </a:p>
          <a:p>
            <a:pPr marL="342900" indent="-342900">
              <a:buAutoNum type="arabicPeriod"/>
            </a:pPr>
            <a:r>
              <a:rPr lang="en-US" dirty="0" smtClean="0"/>
              <a:t>2 s </a:t>
            </a:r>
            <a:r>
              <a:rPr lang="en-US" dirty="0" err="1" smtClean="0"/>
              <a:t>footshock</a:t>
            </a:r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r>
              <a:rPr lang="en-US" dirty="0" smtClean="0"/>
              <a:t>30 s</a:t>
            </a:r>
            <a:endParaRPr lang="en-US" dirty="0"/>
          </a:p>
        </p:txBody>
      </p:sp>
      <p:sp>
        <p:nvSpPr>
          <p:cNvPr id="7178" name="AutoShape 10" descr="Image result for music note"/>
          <p:cNvSpPr>
            <a:spLocks noChangeAspect="1" noChangeArrowheads="1"/>
          </p:cNvSpPr>
          <p:nvPr/>
        </p:nvSpPr>
        <p:spPr bwMode="auto">
          <a:xfrm>
            <a:off x="155575" y="-1790700"/>
            <a:ext cx="34004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0" name="Picture 12" descr="Image result for music not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371600"/>
            <a:ext cx="1371600" cy="1371600"/>
          </a:xfrm>
          <a:prstGeom prst="rect">
            <a:avLst/>
          </a:prstGeom>
          <a:noFill/>
        </p:spPr>
      </p:pic>
      <p:pic>
        <p:nvPicPr>
          <p:cNvPr id="7182" name="Picture 14" descr="Image result for lighten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585469">
            <a:off x="3077421" y="4733921"/>
            <a:ext cx="825344" cy="90394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04800" y="381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Training and Testing</a:t>
            </a:r>
            <a:r>
              <a:rPr lang="en-US" b="1" dirty="0" smtClean="0"/>
              <a:t> (Days 13 &amp; 14)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553200" y="4191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24 Hours...</a:t>
            </a:r>
            <a:endParaRPr lang="en-US" sz="3600" b="1" dirty="0"/>
          </a:p>
        </p:txBody>
      </p:sp>
      <p:pic>
        <p:nvPicPr>
          <p:cNvPr id="7184" name="Picture 16" descr="Image result for cloc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4800600"/>
            <a:ext cx="1724025" cy="1724026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943600" y="228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Freezing scored for 5 min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7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20" grpId="0"/>
      <p:bldP spid="20" grpId="1"/>
      <p:bldP spid="21" grpId="0"/>
      <p:bldP spid="21" grpId="1"/>
      <p:bldP spid="25" grpId="0" build="allAtOnce"/>
      <p:bldP spid="29" grpId="0"/>
      <p:bldP spid="30" grpId="0"/>
      <p:bldP spid="30" grpId="1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dirty="0" smtClean="0"/>
              <a:t>One hour…</a:t>
            </a:r>
            <a:endParaRPr lang="en-US" sz="6000" dirty="0"/>
          </a:p>
        </p:txBody>
      </p:sp>
      <p:pic>
        <p:nvPicPr>
          <p:cNvPr id="55298" name="Picture 2" descr="Image result for cl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667000"/>
            <a:ext cx="35814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1447800" y="2895600"/>
            <a:ext cx="1447800" cy="5334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7170" name="Picture 2" descr="Image result for metal rod floor mouse chamb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209800"/>
            <a:ext cx="4038600" cy="40386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1600200" y="3962400"/>
            <a:ext cx="1828800" cy="228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71800" y="1524000"/>
            <a:ext cx="838200" cy="12954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572000" y="1981200"/>
            <a:ext cx="1371600" cy="990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43600" y="1733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Plexiglas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1143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Plexiglas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14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Plexiglas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181600" y="3733800"/>
            <a:ext cx="1676400" cy="1524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" y="25146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Aluminum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5600" y="3352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Aluminum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7174" name="Picture 6" descr="Image result for spe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67200" y="2464538"/>
            <a:ext cx="990600" cy="81206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943600" y="7252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3 min (no CS)</a:t>
            </a:r>
          </a:p>
          <a:p>
            <a:pPr marL="342900" indent="-342900">
              <a:buAutoNum type="arabicPeriod"/>
            </a:pPr>
            <a:r>
              <a:rPr lang="en-US" dirty="0" smtClean="0"/>
              <a:t>3 min CS (85 dB)</a:t>
            </a:r>
          </a:p>
        </p:txBody>
      </p:sp>
      <p:sp>
        <p:nvSpPr>
          <p:cNvPr id="7178" name="AutoShape 10" descr="Image result for music note"/>
          <p:cNvSpPr>
            <a:spLocks noChangeAspect="1" noChangeArrowheads="1"/>
          </p:cNvSpPr>
          <p:nvPr/>
        </p:nvSpPr>
        <p:spPr bwMode="auto">
          <a:xfrm>
            <a:off x="155575" y="-1790700"/>
            <a:ext cx="34004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0" name="Picture 12" descr="Image result for music not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2057400"/>
            <a:ext cx="914400" cy="91440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04800" y="533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Testing Freezing</a:t>
            </a:r>
            <a:endParaRPr lang="en-US" b="1" u="sng" dirty="0"/>
          </a:p>
        </p:txBody>
      </p:sp>
      <p:sp>
        <p:nvSpPr>
          <p:cNvPr id="22" name="Freeform 21"/>
          <p:cNvSpPr/>
          <p:nvPr/>
        </p:nvSpPr>
        <p:spPr>
          <a:xfrm>
            <a:off x="3264233" y="3822192"/>
            <a:ext cx="1344541" cy="1324968"/>
          </a:xfrm>
          <a:custGeom>
            <a:avLst/>
            <a:gdLst>
              <a:gd name="connsiteX0" fmla="*/ 969439 w 1344541"/>
              <a:gd name="connsiteY0" fmla="*/ 0 h 1324968"/>
              <a:gd name="connsiteX1" fmla="*/ 969439 w 1344541"/>
              <a:gd name="connsiteY1" fmla="*/ 0 h 1324968"/>
              <a:gd name="connsiteX2" fmla="*/ 896287 w 1344541"/>
              <a:gd name="connsiteY2" fmla="*/ 91440 h 1324968"/>
              <a:gd name="connsiteX3" fmla="*/ 841423 w 1344541"/>
              <a:gd name="connsiteY3" fmla="*/ 137160 h 1324968"/>
              <a:gd name="connsiteX4" fmla="*/ 768271 w 1344541"/>
              <a:gd name="connsiteY4" fmla="*/ 210312 h 1324968"/>
              <a:gd name="connsiteX5" fmla="*/ 731695 w 1344541"/>
              <a:gd name="connsiteY5" fmla="*/ 237744 h 1324968"/>
              <a:gd name="connsiteX6" fmla="*/ 713407 w 1344541"/>
              <a:gd name="connsiteY6" fmla="*/ 265176 h 1324968"/>
              <a:gd name="connsiteX7" fmla="*/ 685975 w 1344541"/>
              <a:gd name="connsiteY7" fmla="*/ 283464 h 1324968"/>
              <a:gd name="connsiteX8" fmla="*/ 649399 w 1344541"/>
              <a:gd name="connsiteY8" fmla="*/ 310896 h 1324968"/>
              <a:gd name="connsiteX9" fmla="*/ 594535 w 1344541"/>
              <a:gd name="connsiteY9" fmla="*/ 347472 h 1324968"/>
              <a:gd name="connsiteX10" fmla="*/ 539671 w 1344541"/>
              <a:gd name="connsiteY10" fmla="*/ 384048 h 1324968"/>
              <a:gd name="connsiteX11" fmla="*/ 512239 w 1344541"/>
              <a:gd name="connsiteY11" fmla="*/ 402336 h 1324968"/>
              <a:gd name="connsiteX12" fmla="*/ 484807 w 1344541"/>
              <a:gd name="connsiteY12" fmla="*/ 420624 h 1324968"/>
              <a:gd name="connsiteX13" fmla="*/ 439087 w 1344541"/>
              <a:gd name="connsiteY13" fmla="*/ 466344 h 1324968"/>
              <a:gd name="connsiteX14" fmla="*/ 393367 w 1344541"/>
              <a:gd name="connsiteY14" fmla="*/ 512064 h 1324968"/>
              <a:gd name="connsiteX15" fmla="*/ 375079 w 1344541"/>
              <a:gd name="connsiteY15" fmla="*/ 539496 h 1324968"/>
              <a:gd name="connsiteX16" fmla="*/ 347647 w 1344541"/>
              <a:gd name="connsiteY16" fmla="*/ 557784 h 1324968"/>
              <a:gd name="connsiteX17" fmla="*/ 283639 w 1344541"/>
              <a:gd name="connsiteY17" fmla="*/ 594360 h 1324968"/>
              <a:gd name="connsiteX18" fmla="*/ 265351 w 1344541"/>
              <a:gd name="connsiteY18" fmla="*/ 621792 h 1324968"/>
              <a:gd name="connsiteX19" fmla="*/ 237919 w 1344541"/>
              <a:gd name="connsiteY19" fmla="*/ 630936 h 1324968"/>
              <a:gd name="connsiteX20" fmla="*/ 183055 w 1344541"/>
              <a:gd name="connsiteY20" fmla="*/ 658368 h 1324968"/>
              <a:gd name="connsiteX21" fmla="*/ 146479 w 1344541"/>
              <a:gd name="connsiteY21" fmla="*/ 704088 h 1324968"/>
              <a:gd name="connsiteX22" fmla="*/ 91615 w 1344541"/>
              <a:gd name="connsiteY22" fmla="*/ 749808 h 1324968"/>
              <a:gd name="connsiteX23" fmla="*/ 36751 w 1344541"/>
              <a:gd name="connsiteY23" fmla="*/ 777240 h 1324968"/>
              <a:gd name="connsiteX24" fmla="*/ 27607 w 1344541"/>
              <a:gd name="connsiteY24" fmla="*/ 804672 h 1324968"/>
              <a:gd name="connsiteX25" fmla="*/ 9319 w 1344541"/>
              <a:gd name="connsiteY25" fmla="*/ 832104 h 1324968"/>
              <a:gd name="connsiteX26" fmla="*/ 100759 w 1344541"/>
              <a:gd name="connsiteY26" fmla="*/ 850392 h 1324968"/>
              <a:gd name="connsiteX27" fmla="*/ 155623 w 1344541"/>
              <a:gd name="connsiteY27" fmla="*/ 886968 h 1324968"/>
              <a:gd name="connsiteX28" fmla="*/ 247063 w 1344541"/>
              <a:gd name="connsiteY28" fmla="*/ 914400 h 1324968"/>
              <a:gd name="connsiteX29" fmla="*/ 265351 w 1344541"/>
              <a:gd name="connsiteY29" fmla="*/ 978408 h 1324968"/>
              <a:gd name="connsiteX30" fmla="*/ 247063 w 1344541"/>
              <a:gd name="connsiteY30" fmla="*/ 1033272 h 1324968"/>
              <a:gd name="connsiteX31" fmla="*/ 411655 w 1344541"/>
              <a:gd name="connsiteY31" fmla="*/ 1042416 h 1324968"/>
              <a:gd name="connsiteX32" fmla="*/ 448231 w 1344541"/>
              <a:gd name="connsiteY32" fmla="*/ 1051560 h 1324968"/>
              <a:gd name="connsiteX33" fmla="*/ 512239 w 1344541"/>
              <a:gd name="connsiteY33" fmla="*/ 1060704 h 1324968"/>
              <a:gd name="connsiteX34" fmla="*/ 567103 w 1344541"/>
              <a:gd name="connsiteY34" fmla="*/ 1069848 h 1324968"/>
              <a:gd name="connsiteX35" fmla="*/ 667687 w 1344541"/>
              <a:gd name="connsiteY35" fmla="*/ 1097280 h 1324968"/>
              <a:gd name="connsiteX36" fmla="*/ 695119 w 1344541"/>
              <a:gd name="connsiteY36" fmla="*/ 1106424 h 1324968"/>
              <a:gd name="connsiteX37" fmla="*/ 749983 w 1344541"/>
              <a:gd name="connsiteY37" fmla="*/ 1133856 h 1324968"/>
              <a:gd name="connsiteX38" fmla="*/ 777415 w 1344541"/>
              <a:gd name="connsiteY38" fmla="*/ 1152144 h 1324968"/>
              <a:gd name="connsiteX39" fmla="*/ 877999 w 1344541"/>
              <a:gd name="connsiteY39" fmla="*/ 1179576 h 1324968"/>
              <a:gd name="connsiteX40" fmla="*/ 905431 w 1344541"/>
              <a:gd name="connsiteY40" fmla="*/ 1188720 h 1324968"/>
              <a:gd name="connsiteX41" fmla="*/ 969439 w 1344541"/>
              <a:gd name="connsiteY41" fmla="*/ 1207008 h 1324968"/>
              <a:gd name="connsiteX42" fmla="*/ 996871 w 1344541"/>
              <a:gd name="connsiteY42" fmla="*/ 1225296 h 1324968"/>
              <a:gd name="connsiteX43" fmla="*/ 1051735 w 1344541"/>
              <a:gd name="connsiteY43" fmla="*/ 1243584 h 1324968"/>
              <a:gd name="connsiteX44" fmla="*/ 1106599 w 1344541"/>
              <a:gd name="connsiteY44" fmla="*/ 1280160 h 1324968"/>
              <a:gd name="connsiteX45" fmla="*/ 1143175 w 1344541"/>
              <a:gd name="connsiteY45" fmla="*/ 1289304 h 1324968"/>
              <a:gd name="connsiteX46" fmla="*/ 1198039 w 1344541"/>
              <a:gd name="connsiteY46" fmla="*/ 1307592 h 1324968"/>
              <a:gd name="connsiteX47" fmla="*/ 1271191 w 1344541"/>
              <a:gd name="connsiteY47" fmla="*/ 1316736 h 1324968"/>
              <a:gd name="connsiteX48" fmla="*/ 1344343 w 1344541"/>
              <a:gd name="connsiteY48" fmla="*/ 1307592 h 1324968"/>
              <a:gd name="connsiteX49" fmla="*/ 1326055 w 1344541"/>
              <a:gd name="connsiteY49" fmla="*/ 1225296 h 1324968"/>
              <a:gd name="connsiteX50" fmla="*/ 1298623 w 1344541"/>
              <a:gd name="connsiteY50" fmla="*/ 1207008 h 1324968"/>
              <a:gd name="connsiteX51" fmla="*/ 1280335 w 1344541"/>
              <a:gd name="connsiteY51" fmla="*/ 1115568 h 1324968"/>
              <a:gd name="connsiteX52" fmla="*/ 1262047 w 1344541"/>
              <a:gd name="connsiteY52" fmla="*/ 1060704 h 1324968"/>
              <a:gd name="connsiteX53" fmla="*/ 1252903 w 1344541"/>
              <a:gd name="connsiteY53" fmla="*/ 822960 h 1324968"/>
              <a:gd name="connsiteX54" fmla="*/ 1243759 w 1344541"/>
              <a:gd name="connsiteY54" fmla="*/ 795528 h 1324968"/>
              <a:gd name="connsiteX55" fmla="*/ 1225471 w 1344541"/>
              <a:gd name="connsiteY55" fmla="*/ 768096 h 1324968"/>
              <a:gd name="connsiteX56" fmla="*/ 1198039 w 1344541"/>
              <a:gd name="connsiteY56" fmla="*/ 557784 h 1324968"/>
              <a:gd name="connsiteX57" fmla="*/ 1179751 w 1344541"/>
              <a:gd name="connsiteY57" fmla="*/ 466344 h 1324968"/>
              <a:gd name="connsiteX58" fmla="*/ 1170607 w 1344541"/>
              <a:gd name="connsiteY58" fmla="*/ 356616 h 1324968"/>
              <a:gd name="connsiteX59" fmla="*/ 1152319 w 1344541"/>
              <a:gd name="connsiteY59" fmla="*/ 301752 h 1324968"/>
              <a:gd name="connsiteX60" fmla="*/ 1134031 w 1344541"/>
              <a:gd name="connsiteY60" fmla="*/ 237744 h 1324968"/>
              <a:gd name="connsiteX61" fmla="*/ 1124887 w 1344541"/>
              <a:gd name="connsiteY61" fmla="*/ 128016 h 1324968"/>
              <a:gd name="connsiteX62" fmla="*/ 1106599 w 1344541"/>
              <a:gd name="connsiteY62" fmla="*/ 54864 h 1324968"/>
              <a:gd name="connsiteX63" fmla="*/ 1033447 w 1344541"/>
              <a:gd name="connsiteY63" fmla="*/ 27432 h 1324968"/>
              <a:gd name="connsiteX64" fmla="*/ 1006015 w 1344541"/>
              <a:gd name="connsiteY64" fmla="*/ 18288 h 1324968"/>
              <a:gd name="connsiteX65" fmla="*/ 969439 w 1344541"/>
              <a:gd name="connsiteY65" fmla="*/ 0 h 132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344541" h="1324968">
                <a:moveTo>
                  <a:pt x="969439" y="0"/>
                </a:moveTo>
                <a:lnTo>
                  <a:pt x="969439" y="0"/>
                </a:lnTo>
                <a:cubicBezTo>
                  <a:pt x="945055" y="30480"/>
                  <a:pt x="922920" y="62904"/>
                  <a:pt x="896287" y="91440"/>
                </a:cubicBezTo>
                <a:cubicBezTo>
                  <a:pt x="880044" y="108843"/>
                  <a:pt x="858868" y="120961"/>
                  <a:pt x="841423" y="137160"/>
                </a:cubicBezTo>
                <a:cubicBezTo>
                  <a:pt x="816153" y="160625"/>
                  <a:pt x="795858" y="189621"/>
                  <a:pt x="768271" y="210312"/>
                </a:cubicBezTo>
                <a:cubicBezTo>
                  <a:pt x="756079" y="219456"/>
                  <a:pt x="742471" y="226968"/>
                  <a:pt x="731695" y="237744"/>
                </a:cubicBezTo>
                <a:cubicBezTo>
                  <a:pt x="723924" y="245515"/>
                  <a:pt x="721178" y="257405"/>
                  <a:pt x="713407" y="265176"/>
                </a:cubicBezTo>
                <a:cubicBezTo>
                  <a:pt x="705636" y="272947"/>
                  <a:pt x="694918" y="277076"/>
                  <a:pt x="685975" y="283464"/>
                </a:cubicBezTo>
                <a:cubicBezTo>
                  <a:pt x="673574" y="292322"/>
                  <a:pt x="661884" y="302156"/>
                  <a:pt x="649399" y="310896"/>
                </a:cubicBezTo>
                <a:cubicBezTo>
                  <a:pt x="631393" y="323500"/>
                  <a:pt x="612823" y="335280"/>
                  <a:pt x="594535" y="347472"/>
                </a:cubicBezTo>
                <a:lnTo>
                  <a:pt x="539671" y="384048"/>
                </a:lnTo>
                <a:lnTo>
                  <a:pt x="512239" y="402336"/>
                </a:lnTo>
                <a:lnTo>
                  <a:pt x="484807" y="420624"/>
                </a:lnTo>
                <a:cubicBezTo>
                  <a:pt x="436039" y="493776"/>
                  <a:pt x="500047" y="405384"/>
                  <a:pt x="439087" y="466344"/>
                </a:cubicBezTo>
                <a:cubicBezTo>
                  <a:pt x="378127" y="527304"/>
                  <a:pt x="466519" y="463296"/>
                  <a:pt x="393367" y="512064"/>
                </a:cubicBezTo>
                <a:cubicBezTo>
                  <a:pt x="387271" y="521208"/>
                  <a:pt x="382850" y="531725"/>
                  <a:pt x="375079" y="539496"/>
                </a:cubicBezTo>
                <a:cubicBezTo>
                  <a:pt x="367308" y="547267"/>
                  <a:pt x="356590" y="551396"/>
                  <a:pt x="347647" y="557784"/>
                </a:cubicBezTo>
                <a:cubicBezTo>
                  <a:pt x="299208" y="592383"/>
                  <a:pt x="328155" y="579521"/>
                  <a:pt x="283639" y="594360"/>
                </a:cubicBezTo>
                <a:cubicBezTo>
                  <a:pt x="277543" y="603504"/>
                  <a:pt x="273933" y="614927"/>
                  <a:pt x="265351" y="621792"/>
                </a:cubicBezTo>
                <a:cubicBezTo>
                  <a:pt x="257825" y="627813"/>
                  <a:pt x="246540" y="626625"/>
                  <a:pt x="237919" y="630936"/>
                </a:cubicBezTo>
                <a:cubicBezTo>
                  <a:pt x="167015" y="666388"/>
                  <a:pt x="252006" y="635384"/>
                  <a:pt x="183055" y="658368"/>
                </a:cubicBezTo>
                <a:cubicBezTo>
                  <a:pt x="168044" y="703401"/>
                  <a:pt x="184658" y="672272"/>
                  <a:pt x="146479" y="704088"/>
                </a:cubicBezTo>
                <a:cubicBezTo>
                  <a:pt x="116145" y="729367"/>
                  <a:pt x="125669" y="732781"/>
                  <a:pt x="91615" y="749808"/>
                </a:cubicBezTo>
                <a:cubicBezTo>
                  <a:pt x="15899" y="787666"/>
                  <a:pt x="115367" y="724829"/>
                  <a:pt x="36751" y="777240"/>
                </a:cubicBezTo>
                <a:cubicBezTo>
                  <a:pt x="33703" y="786384"/>
                  <a:pt x="31918" y="796051"/>
                  <a:pt x="27607" y="804672"/>
                </a:cubicBezTo>
                <a:cubicBezTo>
                  <a:pt x="22692" y="814502"/>
                  <a:pt x="0" y="826279"/>
                  <a:pt x="9319" y="832104"/>
                </a:cubicBezTo>
                <a:cubicBezTo>
                  <a:pt x="35678" y="848578"/>
                  <a:pt x="100759" y="850392"/>
                  <a:pt x="100759" y="850392"/>
                </a:cubicBezTo>
                <a:cubicBezTo>
                  <a:pt x="119047" y="862584"/>
                  <a:pt x="134771" y="880017"/>
                  <a:pt x="155623" y="886968"/>
                </a:cubicBezTo>
                <a:cubicBezTo>
                  <a:pt x="222409" y="909230"/>
                  <a:pt x="191785" y="900581"/>
                  <a:pt x="247063" y="914400"/>
                </a:cubicBezTo>
                <a:cubicBezTo>
                  <a:pt x="253159" y="935736"/>
                  <a:pt x="265351" y="956218"/>
                  <a:pt x="265351" y="978408"/>
                </a:cubicBezTo>
                <a:cubicBezTo>
                  <a:pt x="265351" y="997685"/>
                  <a:pt x="247063" y="1033272"/>
                  <a:pt x="247063" y="1033272"/>
                </a:cubicBezTo>
                <a:cubicBezTo>
                  <a:pt x="301927" y="1036320"/>
                  <a:pt x="356932" y="1037441"/>
                  <a:pt x="411655" y="1042416"/>
                </a:cubicBezTo>
                <a:cubicBezTo>
                  <a:pt x="424171" y="1043554"/>
                  <a:pt x="435866" y="1049312"/>
                  <a:pt x="448231" y="1051560"/>
                </a:cubicBezTo>
                <a:cubicBezTo>
                  <a:pt x="469436" y="1055415"/>
                  <a:pt x="490937" y="1057427"/>
                  <a:pt x="512239" y="1060704"/>
                </a:cubicBezTo>
                <a:cubicBezTo>
                  <a:pt x="530564" y="1063523"/>
                  <a:pt x="548862" y="1066531"/>
                  <a:pt x="567103" y="1069848"/>
                </a:cubicBezTo>
                <a:cubicBezTo>
                  <a:pt x="623971" y="1080188"/>
                  <a:pt x="607697" y="1077283"/>
                  <a:pt x="667687" y="1097280"/>
                </a:cubicBezTo>
                <a:cubicBezTo>
                  <a:pt x="676831" y="1100328"/>
                  <a:pt x="687099" y="1101077"/>
                  <a:pt x="695119" y="1106424"/>
                </a:cubicBezTo>
                <a:cubicBezTo>
                  <a:pt x="773735" y="1158835"/>
                  <a:pt x="674267" y="1095998"/>
                  <a:pt x="749983" y="1133856"/>
                </a:cubicBezTo>
                <a:cubicBezTo>
                  <a:pt x="759813" y="1138771"/>
                  <a:pt x="767372" y="1147681"/>
                  <a:pt x="777415" y="1152144"/>
                </a:cubicBezTo>
                <a:cubicBezTo>
                  <a:pt x="827858" y="1174563"/>
                  <a:pt x="828827" y="1167283"/>
                  <a:pt x="877999" y="1179576"/>
                </a:cubicBezTo>
                <a:cubicBezTo>
                  <a:pt x="887350" y="1181914"/>
                  <a:pt x="896163" y="1186072"/>
                  <a:pt x="905431" y="1188720"/>
                </a:cubicBezTo>
                <a:cubicBezTo>
                  <a:pt x="919103" y="1192626"/>
                  <a:pt x="954823" y="1199700"/>
                  <a:pt x="969439" y="1207008"/>
                </a:cubicBezTo>
                <a:cubicBezTo>
                  <a:pt x="979269" y="1211923"/>
                  <a:pt x="986828" y="1220833"/>
                  <a:pt x="996871" y="1225296"/>
                </a:cubicBezTo>
                <a:cubicBezTo>
                  <a:pt x="1014487" y="1233125"/>
                  <a:pt x="1035695" y="1232891"/>
                  <a:pt x="1051735" y="1243584"/>
                </a:cubicBezTo>
                <a:cubicBezTo>
                  <a:pt x="1070023" y="1255776"/>
                  <a:pt x="1085276" y="1274829"/>
                  <a:pt x="1106599" y="1280160"/>
                </a:cubicBezTo>
                <a:cubicBezTo>
                  <a:pt x="1118791" y="1283208"/>
                  <a:pt x="1131138" y="1285693"/>
                  <a:pt x="1143175" y="1289304"/>
                </a:cubicBezTo>
                <a:cubicBezTo>
                  <a:pt x="1161639" y="1294843"/>
                  <a:pt x="1178911" y="1305201"/>
                  <a:pt x="1198039" y="1307592"/>
                </a:cubicBezTo>
                <a:lnTo>
                  <a:pt x="1271191" y="1316736"/>
                </a:lnTo>
                <a:cubicBezTo>
                  <a:pt x="1295575" y="1313688"/>
                  <a:pt x="1326967" y="1324968"/>
                  <a:pt x="1344343" y="1307592"/>
                </a:cubicBezTo>
                <a:cubicBezTo>
                  <a:pt x="1344541" y="1307394"/>
                  <a:pt x="1335382" y="1236954"/>
                  <a:pt x="1326055" y="1225296"/>
                </a:cubicBezTo>
                <a:cubicBezTo>
                  <a:pt x="1319190" y="1216714"/>
                  <a:pt x="1307767" y="1213104"/>
                  <a:pt x="1298623" y="1207008"/>
                </a:cubicBezTo>
                <a:cubicBezTo>
                  <a:pt x="1273266" y="1130936"/>
                  <a:pt x="1311856" y="1252160"/>
                  <a:pt x="1280335" y="1115568"/>
                </a:cubicBezTo>
                <a:cubicBezTo>
                  <a:pt x="1276000" y="1096784"/>
                  <a:pt x="1262047" y="1060704"/>
                  <a:pt x="1262047" y="1060704"/>
                </a:cubicBezTo>
                <a:cubicBezTo>
                  <a:pt x="1258999" y="981456"/>
                  <a:pt x="1258359" y="902079"/>
                  <a:pt x="1252903" y="822960"/>
                </a:cubicBezTo>
                <a:cubicBezTo>
                  <a:pt x="1252240" y="813344"/>
                  <a:pt x="1248070" y="804149"/>
                  <a:pt x="1243759" y="795528"/>
                </a:cubicBezTo>
                <a:cubicBezTo>
                  <a:pt x="1238844" y="785698"/>
                  <a:pt x="1231567" y="777240"/>
                  <a:pt x="1225471" y="768096"/>
                </a:cubicBezTo>
                <a:cubicBezTo>
                  <a:pt x="1209295" y="525457"/>
                  <a:pt x="1230380" y="719491"/>
                  <a:pt x="1198039" y="557784"/>
                </a:cubicBezTo>
                <a:lnTo>
                  <a:pt x="1179751" y="466344"/>
                </a:lnTo>
                <a:cubicBezTo>
                  <a:pt x="1176703" y="429768"/>
                  <a:pt x="1176641" y="392819"/>
                  <a:pt x="1170607" y="356616"/>
                </a:cubicBezTo>
                <a:cubicBezTo>
                  <a:pt x="1167438" y="337601"/>
                  <a:pt x="1158415" y="320040"/>
                  <a:pt x="1152319" y="301752"/>
                </a:cubicBezTo>
                <a:cubicBezTo>
                  <a:pt x="1139201" y="262398"/>
                  <a:pt x="1145513" y="283671"/>
                  <a:pt x="1134031" y="237744"/>
                </a:cubicBezTo>
                <a:cubicBezTo>
                  <a:pt x="1130983" y="201168"/>
                  <a:pt x="1130332" y="164313"/>
                  <a:pt x="1124887" y="128016"/>
                </a:cubicBezTo>
                <a:cubicBezTo>
                  <a:pt x="1121159" y="103160"/>
                  <a:pt x="1127512" y="68806"/>
                  <a:pt x="1106599" y="54864"/>
                </a:cubicBezTo>
                <a:cubicBezTo>
                  <a:pt x="1061442" y="24759"/>
                  <a:pt x="1096723" y="43251"/>
                  <a:pt x="1033447" y="27432"/>
                </a:cubicBezTo>
                <a:cubicBezTo>
                  <a:pt x="1024096" y="25094"/>
                  <a:pt x="1014636" y="22599"/>
                  <a:pt x="1006015" y="18288"/>
                </a:cubicBezTo>
                <a:lnTo>
                  <a:pt x="9694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465415">
            <a:off x="3272135" y="4807588"/>
            <a:ext cx="1380528" cy="277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Image result for c57bl/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4299857"/>
            <a:ext cx="1295400" cy="729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20" grpId="0"/>
      <p:bldP spid="20" grpId="1"/>
      <p:bldP spid="21" grpId="0"/>
      <p:bldP spid="21" grpId="1"/>
      <p:bldP spid="29" grpId="0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2 graph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777408"/>
            <a:ext cx="6248400" cy="4940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4038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subunit responsible for contextual fear learning deficits following nicotine withdrawal?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2 graph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807652"/>
            <a:ext cx="5867400" cy="4897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4038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4038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subunit not responsible for learning deficits following nicotine withdrawal?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>
                <a:latin typeface="Calibri"/>
                <a:cs typeface="Calibri"/>
              </a:rPr>
              <a:t>β2</a:t>
            </a:r>
            <a:r>
              <a:rPr lang="en-US" dirty="0" smtClean="0">
                <a:latin typeface="Calibri"/>
                <a:cs typeface="Calibri"/>
              </a:rPr>
              <a:t> subunit is playing a role in contextual fear learning deficits during nicotine withdrawal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But…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Is recollection of the learning impacted?</a:t>
            </a:r>
            <a:endParaRPr lang="en-US" dirty="0"/>
          </a:p>
        </p:txBody>
      </p:sp>
      <p:pic>
        <p:nvPicPr>
          <p:cNvPr id="88066" name="Picture 2" descr="Image result for scared m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905000"/>
            <a:ext cx="2286000" cy="2650142"/>
          </a:xfrm>
          <a:prstGeom prst="rect">
            <a:avLst/>
          </a:prstGeom>
          <a:noFill/>
        </p:spPr>
      </p:pic>
      <p:pic>
        <p:nvPicPr>
          <p:cNvPr id="88068" name="Picture 4" descr="Image result for memory impair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191000"/>
            <a:ext cx="3771898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57346" name="Picture 2" descr="Image result for c57bl/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286000"/>
            <a:ext cx="2857500" cy="2476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4876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WT</a:t>
            </a:r>
          </a:p>
        </p:txBody>
      </p:sp>
      <p:sp>
        <p:nvSpPr>
          <p:cNvPr id="57348" name="AutoShape 4" descr="Image result for mini osmotic pu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0" name="AutoShape 6" descr="Image result for mini osmotic pu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2" name="Picture 8" descr="Image result for mini osmotic pu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600200"/>
            <a:ext cx="2371701" cy="3352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6400" y="4876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Nicotine (6.3 mg/kg/day)</a:t>
            </a:r>
          </a:p>
          <a:p>
            <a:r>
              <a:rPr lang="en-US" dirty="0" smtClean="0"/>
              <a:t>2.  Saline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5802868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After 12 Days – Pump Removed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824 C -0.10313 -0.06088 -0.20625 -0.15 -0.29167 -0.14931 C -0.37709 -0.14838 -0.47622 0.00301 -0.51302 0.03333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0" y="-87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735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4" name="Picture 2" descr="Image result for c57bl/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6100" y="2781299"/>
            <a:ext cx="2857500" cy="2476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29540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 13 – 25 min before Training</a:t>
            </a:r>
          </a:p>
          <a:p>
            <a:pPr algn="ctr"/>
            <a:r>
              <a:rPr lang="en-US" sz="3200" b="1" dirty="0" smtClean="0"/>
              <a:t>Or</a:t>
            </a:r>
          </a:p>
          <a:p>
            <a:pPr algn="ctr"/>
            <a:r>
              <a:rPr lang="en-US" sz="3200" b="1" dirty="0" smtClean="0"/>
              <a:t>Day 14 – 25 min before Training</a:t>
            </a:r>
            <a:endParaRPr lang="en-US" sz="3200" b="1" dirty="0"/>
          </a:p>
        </p:txBody>
      </p:sp>
      <p:pic>
        <p:nvPicPr>
          <p:cNvPr id="58370" name="Picture 2" descr="Image result for syrin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1524000"/>
            <a:ext cx="3400425" cy="34004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48400" y="3886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DH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E (3.0 mg/kg)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Saline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But…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9144000" cy="3429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the </a:t>
            </a:r>
            <a:r>
              <a:rPr lang="en-US" sz="3200" dirty="0" err="1" smtClean="0"/>
              <a:t>neurophysiological</a:t>
            </a:r>
            <a:r>
              <a:rPr lang="en-US" sz="3200" dirty="0" smtClean="0"/>
              <a:t> mechanism relating smoking and (social) anxiety?</a:t>
            </a:r>
          </a:p>
          <a:p>
            <a:endParaRPr lang="en-US" sz="3200" dirty="0" smtClean="0"/>
          </a:p>
          <a:p>
            <a:r>
              <a:rPr lang="en-US" sz="3200" dirty="0" smtClean="0"/>
              <a:t>Can this tell us anything about anxiety in general?</a:t>
            </a:r>
          </a:p>
          <a:p>
            <a:pPr lvl="1"/>
            <a:r>
              <a:rPr lang="en-US" sz="3000" dirty="0" smtClean="0"/>
              <a:t>Or social stress resilience?</a:t>
            </a:r>
          </a:p>
          <a:p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5830669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We shall see…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Image result for Smoking social str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4648200"/>
            <a:ext cx="2743200" cy="1828801"/>
          </a:xfrm>
          <a:prstGeom prst="rect">
            <a:avLst/>
          </a:prstGeom>
          <a:noFill/>
        </p:spPr>
      </p:pic>
      <p:pic>
        <p:nvPicPr>
          <p:cNvPr id="24580" name="Picture 4" descr="Image result for social st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343400"/>
            <a:ext cx="3048000" cy="2288134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>
            <a:endCxn id="24580" idx="1"/>
          </p:cNvCxnSpPr>
          <p:nvPr/>
        </p:nvCxnSpPr>
        <p:spPr>
          <a:xfrm>
            <a:off x="2895600" y="5410200"/>
            <a:ext cx="3048000" cy="77267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4" descr="paper 2 graph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809263"/>
            <a:ext cx="5658155" cy="4820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43103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nAChR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blockade disrupts contextual fear learning, but not recall?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57346" name="Picture 2" descr="Image result for c57bl/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286000"/>
            <a:ext cx="2857500" cy="2476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4876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WT</a:t>
            </a:r>
          </a:p>
        </p:txBody>
      </p:sp>
      <p:sp>
        <p:nvSpPr>
          <p:cNvPr id="57348" name="AutoShape 4" descr="Image result for mini osmotic pu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0" name="AutoShape 6" descr="Image result for mini osmotic pu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2" name="Picture 8" descr="Image result for mini osmotic pu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600200"/>
            <a:ext cx="2371701" cy="3352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6400" y="4876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Nicotine (6.3 mg/kg/day)</a:t>
            </a:r>
          </a:p>
          <a:p>
            <a:r>
              <a:rPr lang="en-US" dirty="0" smtClean="0"/>
              <a:t>2.  Saline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5802868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After 12 Days – Pump Removed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824 C -0.10313 -0.06088 -0.20625 -0.15 -0.29167 -0.14931 C -0.37709 -0.14838 -0.47622 0.00301 -0.51302 0.03333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0" y="-87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735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4" name="Picture 2" descr="Image result for c57bl/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6100" y="2781299"/>
            <a:ext cx="2857500" cy="2476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29540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 13 – 25 min before Training</a:t>
            </a:r>
          </a:p>
          <a:p>
            <a:pPr algn="ctr"/>
            <a:r>
              <a:rPr lang="en-US" sz="3200" b="1" i="1" u="sng" dirty="0" smtClean="0"/>
              <a:t>AND</a:t>
            </a:r>
          </a:p>
          <a:p>
            <a:pPr algn="ctr"/>
            <a:r>
              <a:rPr lang="en-US" sz="3200" b="1" dirty="0" smtClean="0"/>
              <a:t>Day 14 – 25 min before Training</a:t>
            </a:r>
            <a:endParaRPr lang="en-US" sz="3200" b="1" dirty="0"/>
          </a:p>
        </p:txBody>
      </p:sp>
      <p:pic>
        <p:nvPicPr>
          <p:cNvPr id="58370" name="Picture 2" descr="Image result for syrin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1524000"/>
            <a:ext cx="3400425" cy="34004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48400" y="3886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DH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E (3.0 mg/kg)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Saline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2 graph 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593248"/>
            <a:ext cx="5715000" cy="5112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40817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nAChR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blockade disrupts contextual fear learning, but not recall?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292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 smtClean="0">
                <a:latin typeface="Calibri"/>
                <a:cs typeface="Calibri"/>
              </a:rPr>
              <a:t>β2</a:t>
            </a:r>
            <a:r>
              <a:rPr lang="en-US" dirty="0" smtClean="0">
                <a:latin typeface="Calibri"/>
                <a:cs typeface="Calibri"/>
              </a:rPr>
              <a:t> subunits on </a:t>
            </a:r>
            <a:r>
              <a:rPr lang="en-US" dirty="0" err="1" smtClean="0">
                <a:latin typeface="Calibri"/>
                <a:cs typeface="Calibri"/>
              </a:rPr>
              <a:t>nAChRs</a:t>
            </a:r>
            <a:r>
              <a:rPr lang="en-US" dirty="0" smtClean="0">
                <a:latin typeface="Calibri"/>
                <a:cs typeface="Calibri"/>
              </a:rPr>
              <a:t> are involved in learning deficits associated with nicotine withdrawal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And…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err="1" smtClean="0">
                <a:latin typeface="Calibri"/>
                <a:cs typeface="Calibri"/>
              </a:rPr>
              <a:t>Orexin</a:t>
            </a:r>
            <a:r>
              <a:rPr lang="en-US" dirty="0" smtClean="0">
                <a:latin typeface="Calibri"/>
                <a:cs typeface="Calibri"/>
              </a:rPr>
              <a:t> could potentially be involved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But…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Where does social stress resilience fit in?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And…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Where might the </a:t>
            </a:r>
            <a:r>
              <a:rPr lang="en-US" dirty="0" err="1" smtClean="0">
                <a:latin typeface="Calibri"/>
                <a:cs typeface="Calibri"/>
              </a:rPr>
              <a:t>nAChR</a:t>
            </a:r>
            <a:r>
              <a:rPr lang="en-US" dirty="0" smtClean="0">
                <a:latin typeface="Calibri"/>
                <a:cs typeface="Calibri"/>
              </a:rPr>
              <a:t>/</a:t>
            </a:r>
            <a:r>
              <a:rPr lang="en-US" dirty="0" err="1" smtClean="0">
                <a:latin typeface="Calibri"/>
                <a:cs typeface="Calibri"/>
              </a:rPr>
              <a:t>orexin</a:t>
            </a:r>
            <a:r>
              <a:rPr lang="en-US" dirty="0" smtClean="0">
                <a:latin typeface="Calibri"/>
                <a:cs typeface="Calibri"/>
              </a:rPr>
              <a:t> action be taking place?</a:t>
            </a:r>
          </a:p>
        </p:txBody>
      </p:sp>
      <p:pic>
        <p:nvPicPr>
          <p:cNvPr id="33794" name="Picture 2" descr="Image result for nicotine withdraw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752600"/>
            <a:ext cx="3400425" cy="1885950"/>
          </a:xfrm>
          <a:prstGeom prst="rect">
            <a:avLst/>
          </a:prstGeom>
          <a:noFill/>
        </p:spPr>
      </p:pic>
      <p:pic>
        <p:nvPicPr>
          <p:cNvPr id="33796" name="Picture 4" descr="Image result for public speaki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9F6"/>
              </a:clrFrom>
              <a:clrTo>
                <a:srgbClr val="FAF9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4191000"/>
            <a:ext cx="2057400" cy="2224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Multiple nicotinic acetylcholine receptor subtypes in the mouse </a:t>
            </a:r>
            <a:r>
              <a:rPr lang="en-US" sz="2800" dirty="0" err="1" smtClean="0"/>
              <a:t>amygdala</a:t>
            </a:r>
            <a:r>
              <a:rPr lang="en-US" sz="2800" dirty="0" smtClean="0"/>
              <a:t> regulate affective behaviors and response to social stress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33400"/>
          </a:xfrm>
        </p:spPr>
        <p:txBody>
          <a:bodyPr/>
          <a:lstStyle/>
          <a:p>
            <a:pPr algn="ctr">
              <a:buNone/>
            </a:pPr>
            <a:r>
              <a:rPr lang="en-US" dirty="0" err="1" smtClean="0"/>
              <a:t>Mineur</a:t>
            </a:r>
            <a:r>
              <a:rPr lang="en-US" dirty="0" smtClean="0"/>
              <a:t> et al.</a:t>
            </a:r>
            <a:endParaRPr lang="en-US" dirty="0"/>
          </a:p>
        </p:txBody>
      </p:sp>
      <p:pic>
        <p:nvPicPr>
          <p:cNvPr id="31746" name="Picture 2" descr="Image result for scary public spea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495" y="2743200"/>
            <a:ext cx="4323835" cy="3886200"/>
          </a:xfrm>
          <a:prstGeom prst="rect">
            <a:avLst/>
          </a:prstGeom>
          <a:noFill/>
        </p:spPr>
      </p:pic>
      <p:pic>
        <p:nvPicPr>
          <p:cNvPr id="31748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8600" y="2057400"/>
            <a:ext cx="4407252" cy="2209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705600" y="4419600"/>
            <a:ext cx="304800" cy="2286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4267200"/>
            <a:ext cx="64770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8200" y="2057400"/>
            <a:ext cx="2362200" cy="2362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 brief introduction to the complex </a:t>
            </a:r>
            <a:r>
              <a:rPr lang="en-US" sz="3200" dirty="0" err="1" smtClean="0"/>
              <a:t>amygdala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981200"/>
          </a:xfrm>
        </p:spPr>
        <p:txBody>
          <a:bodyPr/>
          <a:lstStyle/>
          <a:p>
            <a:r>
              <a:rPr lang="en-US" dirty="0" smtClean="0"/>
              <a:t>Important in:</a:t>
            </a:r>
          </a:p>
          <a:p>
            <a:pPr marL="777240" lvl="1" indent="-457200">
              <a:buAutoNum type="arabicParenR"/>
            </a:pPr>
            <a:r>
              <a:rPr lang="en-US" dirty="0" smtClean="0"/>
              <a:t>Decision-Making</a:t>
            </a:r>
          </a:p>
          <a:p>
            <a:pPr marL="777240" lvl="1" indent="-457200">
              <a:buAutoNum type="arabicParenR"/>
            </a:pPr>
            <a:r>
              <a:rPr lang="en-US" dirty="0" smtClean="0"/>
              <a:t>Memory </a:t>
            </a:r>
          </a:p>
          <a:p>
            <a:pPr marL="777240" lvl="1" indent="-457200">
              <a:buAutoNum type="arabicParenR"/>
            </a:pPr>
            <a:r>
              <a:rPr lang="en-US" dirty="0" smtClean="0"/>
              <a:t>Emotional Interpretation, Expression, &amp; Response</a:t>
            </a:r>
            <a:endParaRPr lang="en-US" dirty="0"/>
          </a:p>
        </p:txBody>
      </p:sp>
      <p:pic>
        <p:nvPicPr>
          <p:cNvPr id="63490" name="Picture 2" descr="Image result for amygda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05200"/>
            <a:ext cx="3544612" cy="2895600"/>
          </a:xfrm>
          <a:prstGeom prst="rect">
            <a:avLst/>
          </a:prstGeom>
          <a:noFill/>
        </p:spPr>
      </p:pic>
      <p:pic>
        <p:nvPicPr>
          <p:cNvPr id="63492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771" y="3162193"/>
            <a:ext cx="4618629" cy="3467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Depression/Anxiety &amp; </a:t>
            </a:r>
            <a:r>
              <a:rPr lang="en-US" dirty="0" err="1" smtClean="0"/>
              <a:t>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Increased brain </a:t>
            </a:r>
            <a:r>
              <a:rPr lang="en-US" dirty="0" err="1" smtClean="0"/>
              <a:t>ACh</a:t>
            </a:r>
            <a:r>
              <a:rPr lang="en-US" dirty="0" smtClean="0"/>
              <a:t> is associated with depression</a:t>
            </a:r>
            <a:r>
              <a:rPr lang="en-US" baseline="30000" dirty="0" smtClean="0"/>
              <a:t>1,2</a:t>
            </a:r>
          </a:p>
          <a:p>
            <a:endParaRPr lang="en-US" dirty="0" smtClean="0"/>
          </a:p>
          <a:p>
            <a:r>
              <a:rPr lang="en-US" dirty="0" smtClean="0"/>
              <a:t>Blocking </a:t>
            </a:r>
            <a:r>
              <a:rPr lang="en-US" dirty="0" err="1" smtClean="0"/>
              <a:t>mAChRs</a:t>
            </a:r>
            <a:r>
              <a:rPr lang="en-US" dirty="0" smtClean="0"/>
              <a:t> or </a:t>
            </a:r>
            <a:r>
              <a:rPr lang="en-US" dirty="0" err="1" smtClean="0"/>
              <a:t>nAChRs</a:t>
            </a:r>
            <a:r>
              <a:rPr lang="en-US" dirty="0" smtClean="0"/>
              <a:t> can produce antidepressant effects</a:t>
            </a:r>
            <a:r>
              <a:rPr lang="en-US" baseline="30000" dirty="0" smtClean="0"/>
              <a:t>3</a:t>
            </a:r>
          </a:p>
          <a:p>
            <a:endParaRPr lang="en-US" dirty="0" smtClean="0"/>
          </a:p>
          <a:p>
            <a:r>
              <a:rPr lang="en-US" dirty="0" smtClean="0"/>
              <a:t>In humans, whole brain blockade of </a:t>
            </a:r>
            <a:r>
              <a:rPr lang="en-US" dirty="0" err="1" smtClean="0"/>
              <a:t>AChRs</a:t>
            </a:r>
            <a:r>
              <a:rPr lang="en-US" dirty="0" smtClean="0"/>
              <a:t> is maybe not viable</a:t>
            </a:r>
            <a:r>
              <a:rPr lang="en-US" baseline="30000" dirty="0" smtClean="0"/>
              <a:t>4</a:t>
            </a:r>
          </a:p>
          <a:p>
            <a:pPr lvl="1"/>
            <a:r>
              <a:rPr lang="en-US" dirty="0" smtClean="0"/>
              <a:t>Perhaps targeting specific receptor subunits?</a:t>
            </a:r>
          </a:p>
          <a:p>
            <a:endParaRPr lang="en-US" dirty="0" smtClean="0"/>
          </a:p>
          <a:p>
            <a:r>
              <a:rPr lang="en-US" dirty="0" smtClean="0"/>
              <a:t>BLA is </a:t>
            </a:r>
            <a:r>
              <a:rPr lang="en-US" dirty="0" err="1" smtClean="0"/>
              <a:t>hyperactivated</a:t>
            </a:r>
            <a:r>
              <a:rPr lang="en-US" dirty="0" smtClean="0"/>
              <a:t> during depressive states</a:t>
            </a:r>
            <a:r>
              <a:rPr lang="en-US" baseline="30000" dirty="0" smtClean="0"/>
              <a:t>5</a:t>
            </a:r>
            <a:r>
              <a:rPr lang="en-US" dirty="0" smtClean="0"/>
              <a:t> and </a:t>
            </a:r>
            <a:r>
              <a:rPr lang="en-US" dirty="0" err="1" smtClean="0"/>
              <a:t>ACh</a:t>
            </a:r>
            <a:r>
              <a:rPr lang="en-US" dirty="0" smtClean="0"/>
              <a:t> signaling may be involved when nicotine is present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62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</a:t>
            </a:r>
            <a:r>
              <a:rPr lang="en-US" sz="800" dirty="0" err="1" smtClean="0"/>
              <a:t>Hannestad</a:t>
            </a:r>
            <a:r>
              <a:rPr lang="en-US" sz="800" dirty="0" smtClean="0"/>
              <a:t>, J. O., et al. (2013). "Changes in the cholinergic system between bipolar depression and </a:t>
            </a:r>
            <a:r>
              <a:rPr lang="en-US" sz="800" dirty="0" err="1" smtClean="0"/>
              <a:t>euthymia</a:t>
            </a:r>
            <a:r>
              <a:rPr lang="en-US" sz="800" dirty="0" smtClean="0"/>
              <a:t> as measured with [123 I] 5IA single photon emission computed tomography." </a:t>
            </a:r>
            <a:r>
              <a:rPr lang="en-US" sz="800" u="sng" dirty="0" smtClean="0"/>
              <a:t>Biological psychiatry </a:t>
            </a:r>
            <a:r>
              <a:rPr lang="en-US" sz="800" b="1" u="sng" dirty="0" smtClean="0"/>
              <a:t>74(10): 768-776.</a:t>
            </a:r>
          </a:p>
          <a:p>
            <a:r>
              <a:rPr lang="en-US" sz="800" dirty="0" smtClean="0"/>
              <a:t>2.  </a:t>
            </a:r>
            <a:r>
              <a:rPr lang="en-US" sz="800" dirty="0" err="1" smtClean="0"/>
              <a:t>Risch</a:t>
            </a:r>
            <a:r>
              <a:rPr lang="en-US" sz="800" dirty="0" smtClean="0"/>
              <a:t>, S. C., et al. (1981). "Cholinergic challenges in affective illness: behavioral and </a:t>
            </a:r>
            <a:r>
              <a:rPr lang="en-US" sz="800" dirty="0" err="1" smtClean="0"/>
              <a:t>neuroendocrine</a:t>
            </a:r>
            <a:r>
              <a:rPr lang="en-US" sz="800" dirty="0" smtClean="0"/>
              <a:t> correlates." </a:t>
            </a:r>
            <a:r>
              <a:rPr lang="en-US" sz="800" u="sng" dirty="0" smtClean="0"/>
              <a:t>Journal of clinical psychopharmacology </a:t>
            </a:r>
            <a:r>
              <a:rPr lang="en-US" sz="800" b="1" u="sng" dirty="0" smtClean="0"/>
              <a:t>1(4): 186-192.</a:t>
            </a:r>
          </a:p>
          <a:p>
            <a:r>
              <a:rPr lang="en-US" sz="800" dirty="0" smtClean="0"/>
              <a:t>3.  </a:t>
            </a:r>
            <a:r>
              <a:rPr lang="en-US" sz="800" dirty="0" err="1" smtClean="0"/>
              <a:t>Mineur</a:t>
            </a:r>
            <a:r>
              <a:rPr lang="en-US" sz="800" dirty="0" smtClean="0"/>
              <a:t>, Y. S., et al. (2013). "Cholinergic signaling in the hippocampus regulates social stress resilience and anxiety-and depression-like behavior." </a:t>
            </a:r>
            <a:r>
              <a:rPr lang="en-US" sz="800" u="sng" dirty="0" smtClean="0"/>
              <a:t>Proceedings of the National Academy of Sciences </a:t>
            </a:r>
            <a:r>
              <a:rPr lang="en-US" sz="800" b="1" u="sng" dirty="0" smtClean="0"/>
              <a:t>110(9): 3573-3578.</a:t>
            </a:r>
          </a:p>
          <a:p>
            <a:r>
              <a:rPr lang="en-US" sz="800" dirty="0" smtClean="0"/>
              <a:t>4.  </a:t>
            </a:r>
            <a:r>
              <a:rPr lang="en-US" sz="800" dirty="0" err="1" smtClean="0"/>
              <a:t>Vieta</a:t>
            </a:r>
            <a:r>
              <a:rPr lang="en-US" sz="800" dirty="0" smtClean="0"/>
              <a:t>, E., et al. (2014). "Efficacy and tolerability of flexibly-dosed adjunct TC-5214 (</a:t>
            </a:r>
            <a:r>
              <a:rPr lang="en-US" sz="800" dirty="0" err="1" smtClean="0"/>
              <a:t>dexmecamylamine</a:t>
            </a:r>
            <a:r>
              <a:rPr lang="en-US" sz="800" dirty="0" smtClean="0"/>
              <a:t>) in patients with major depressive disorder and inadequate response to prior antidepressant." </a:t>
            </a:r>
            <a:r>
              <a:rPr lang="en-US" sz="800" u="sng" dirty="0" smtClean="0"/>
              <a:t>European </a:t>
            </a:r>
            <a:r>
              <a:rPr lang="en-US" sz="800" u="sng" dirty="0" err="1" smtClean="0"/>
              <a:t>Neuropsychopharmacology</a:t>
            </a:r>
            <a:r>
              <a:rPr lang="en-US" sz="800" u="sng" dirty="0" smtClean="0"/>
              <a:t> </a:t>
            </a:r>
            <a:r>
              <a:rPr lang="en-US" sz="800" b="1" u="sng" dirty="0" smtClean="0"/>
              <a:t>24(4): 564-574.</a:t>
            </a:r>
          </a:p>
          <a:p>
            <a:r>
              <a:rPr lang="en-US" sz="800" dirty="0" smtClean="0"/>
              <a:t>5.  </a:t>
            </a:r>
            <a:r>
              <a:rPr lang="en-US" sz="800" dirty="0" err="1" smtClean="0"/>
              <a:t>Drevets</a:t>
            </a:r>
            <a:r>
              <a:rPr lang="en-US" sz="800" dirty="0" smtClean="0"/>
              <a:t>, W. C., et al. (2008). "Brain structural and functional abnormalities in mood disorders: implications for </a:t>
            </a:r>
            <a:r>
              <a:rPr lang="en-US" sz="800" dirty="0" err="1" smtClean="0"/>
              <a:t>neurocircuitry</a:t>
            </a:r>
            <a:r>
              <a:rPr lang="en-US" sz="800" dirty="0" smtClean="0"/>
              <a:t> models of depression." </a:t>
            </a:r>
            <a:r>
              <a:rPr lang="en-US" sz="800" u="sng" dirty="0" smtClean="0"/>
              <a:t>Brain structure and function </a:t>
            </a:r>
            <a:r>
              <a:rPr lang="en-US" sz="800" b="1" u="sng" dirty="0" smtClean="0"/>
              <a:t>213(1-2): 93-118.</a:t>
            </a:r>
          </a:p>
          <a:p>
            <a:r>
              <a:rPr lang="en-US" sz="800" dirty="0" smtClean="0"/>
              <a:t>6.  Jiang, L. and L. W. Role (2008). "Facilitation of </a:t>
            </a:r>
            <a:r>
              <a:rPr lang="en-US" sz="800" dirty="0" err="1" smtClean="0"/>
              <a:t>cortico–amygdala</a:t>
            </a:r>
            <a:r>
              <a:rPr lang="en-US" sz="800" dirty="0" smtClean="0"/>
              <a:t> synapses by nicotine: activity-dependent modulation of </a:t>
            </a:r>
            <a:r>
              <a:rPr lang="en-US" sz="800" dirty="0" err="1" smtClean="0"/>
              <a:t>glutamatergic</a:t>
            </a:r>
            <a:r>
              <a:rPr lang="en-US" sz="800" dirty="0" smtClean="0"/>
              <a:t> transmission." </a:t>
            </a:r>
            <a:r>
              <a:rPr lang="en-US" sz="800" u="sng" dirty="0" smtClean="0"/>
              <a:t>Journal of neurophysiology </a:t>
            </a:r>
            <a:r>
              <a:rPr lang="en-US" sz="800" b="1" u="sng" dirty="0" smtClean="0"/>
              <a:t>99(4): 1988-1999.</a:t>
            </a:r>
          </a:p>
          <a:p>
            <a:endParaRPr lang="en-US" sz="800" b="1" u="sng" dirty="0" smtClean="0"/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Image result for stereotaxic surger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1447800"/>
            <a:ext cx="3400425" cy="34004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60418" name="Picture 2" descr="Image result for c57bl/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7975" y="4038600"/>
            <a:ext cx="3400425" cy="2552700"/>
          </a:xfrm>
          <a:prstGeom prst="rect">
            <a:avLst/>
          </a:prstGeom>
          <a:noFill/>
        </p:spPr>
      </p:pic>
      <p:pic>
        <p:nvPicPr>
          <p:cNvPr id="60422" name="Picture 6" descr="Image result for mouse stereotaxic surg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981200"/>
            <a:ext cx="2505075" cy="3743325"/>
          </a:xfrm>
          <a:prstGeom prst="rect">
            <a:avLst/>
          </a:prstGeom>
          <a:noFill/>
        </p:spPr>
      </p:pic>
      <p:pic>
        <p:nvPicPr>
          <p:cNvPr id="7" name="Picture 6" descr="paper 3 graph 1 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3397" y="1524000"/>
            <a:ext cx="4023603" cy="2908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3200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Mecamylamine</a:t>
            </a:r>
            <a:r>
              <a:rPr lang="en-US" dirty="0" smtClean="0"/>
              <a:t> (2 </a:t>
            </a:r>
            <a:r>
              <a:rPr lang="el-GR" dirty="0" smtClean="0">
                <a:latin typeface="Calibri"/>
                <a:cs typeface="Calibri"/>
              </a:rPr>
              <a:t>μ</a:t>
            </a:r>
            <a:r>
              <a:rPr lang="en-US" dirty="0" smtClean="0">
                <a:latin typeface="Calibri"/>
                <a:cs typeface="Calibri"/>
              </a:rPr>
              <a:t>g/ml)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Vehicle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6019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RECOVERY PERIOD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26667 " pathEditMode="relative" ptsTypes="AA">
                                      <p:cBhvr>
                                        <p:cTn id="18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32014 -0.212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60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b="1" dirty="0" smtClean="0"/>
              <a:t>30 min after infusion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62484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6 min</a:t>
            </a:r>
            <a:endParaRPr lang="en-US" sz="3200" b="1" dirty="0"/>
          </a:p>
        </p:txBody>
      </p:sp>
      <p:pic>
        <p:nvPicPr>
          <p:cNvPr id="6" name="Picture 5" descr="Tail suspension te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057400"/>
            <a:ext cx="3971609" cy="424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Nicotine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8077200" cy="4572000"/>
          </a:xfrm>
        </p:spPr>
        <p:txBody>
          <a:bodyPr/>
          <a:lstStyle/>
          <a:p>
            <a:r>
              <a:rPr lang="en-US" sz="3200" dirty="0" smtClean="0"/>
              <a:t>Plant derived molecule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en-US" sz="2400" dirty="0" smtClean="0"/>
              <a:t>Works as </a:t>
            </a:r>
            <a:r>
              <a:rPr lang="en-US" sz="2400" dirty="0" err="1" smtClean="0"/>
              <a:t>antiherbivore</a:t>
            </a:r>
            <a:r>
              <a:rPr lang="en-US" sz="2400" dirty="0" smtClean="0"/>
              <a:t> agent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200" dirty="0" smtClean="0"/>
              <a:t>Highly addictive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200" dirty="0" smtClean="0"/>
              <a:t>Binds to cholinergic receptors</a:t>
            </a:r>
          </a:p>
          <a:p>
            <a:pPr lvl="1"/>
            <a:r>
              <a:rPr lang="en-US" dirty="0" smtClean="0"/>
              <a:t>Functions as an agonist</a:t>
            </a:r>
          </a:p>
        </p:txBody>
      </p:sp>
      <p:pic>
        <p:nvPicPr>
          <p:cNvPr id="4098" name="Picture 2" descr="Image result for tobacco 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57275"/>
            <a:ext cx="3581400" cy="2016418"/>
          </a:xfrm>
          <a:prstGeom prst="rect">
            <a:avLst/>
          </a:prstGeom>
          <a:noFill/>
        </p:spPr>
      </p:pic>
      <p:pic>
        <p:nvPicPr>
          <p:cNvPr id="4100" name="Picture 4" descr="Image result for addict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124200"/>
            <a:ext cx="2819400" cy="1873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1 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1892862"/>
            <a:ext cx="2971800" cy="4812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28625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nACHR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blockade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reduces anxious/depressive behaviors?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Image result for stereotaxic surger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1447800"/>
            <a:ext cx="3400425" cy="34004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60418" name="Picture 2" descr="Image result for c57bl/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7975" y="4038600"/>
            <a:ext cx="3400425" cy="2552700"/>
          </a:xfrm>
          <a:prstGeom prst="rect">
            <a:avLst/>
          </a:prstGeom>
          <a:noFill/>
        </p:spPr>
      </p:pic>
      <p:pic>
        <p:nvPicPr>
          <p:cNvPr id="60422" name="Picture 6" descr="Image result for mouse stereotaxic surg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981200"/>
            <a:ext cx="2505075" cy="3743325"/>
          </a:xfrm>
          <a:prstGeom prst="rect">
            <a:avLst/>
          </a:prstGeom>
          <a:noFill/>
        </p:spPr>
      </p:pic>
      <p:pic>
        <p:nvPicPr>
          <p:cNvPr id="7" name="Picture 6" descr="paper 3 graph 1 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3397" y="1524000"/>
            <a:ext cx="4023603" cy="2908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26667 " pathEditMode="relative" ptsTypes="AA">
                                      <p:cBhvr>
                                        <p:cTn id="18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32014 -0.212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7772400" cy="6096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Adeno</a:t>
            </a:r>
            <a:r>
              <a:rPr lang="en-US" dirty="0" smtClean="0"/>
              <a:t>-associated viral knockdown (AAV-</a:t>
            </a:r>
            <a:r>
              <a:rPr lang="en-US" dirty="0" err="1" smtClean="0"/>
              <a:t>shRNA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065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213" y="1981200"/>
            <a:ext cx="4205787" cy="3581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0" y="5830669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 RNA subunit Knockdown</a:t>
            </a:r>
          </a:p>
          <a:p>
            <a:pPr marL="342900" indent="-342900">
              <a:buAutoNum type="arabicPeriod"/>
            </a:pPr>
            <a:r>
              <a:rPr lang="el-GR" dirty="0" smtClean="0">
                <a:latin typeface="Calibri"/>
                <a:cs typeface="Calibri"/>
              </a:rPr>
              <a:t>α7</a:t>
            </a:r>
            <a:r>
              <a:rPr lang="en-US" dirty="0" smtClean="0">
                <a:latin typeface="Calibri"/>
                <a:cs typeface="Calibri"/>
              </a:rPr>
              <a:t> RNA subunit Knockdown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Scrambled AAV-</a:t>
            </a:r>
            <a:r>
              <a:rPr lang="en-US" dirty="0" err="1" smtClean="0">
                <a:latin typeface="Calibri"/>
                <a:cs typeface="Calibri"/>
              </a:rPr>
              <a:t>shRNA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200400" cy="609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200" dirty="0" smtClean="0"/>
              <a:t>~5 weeks later…</a:t>
            </a:r>
            <a:endParaRPr lang="en-US" sz="3200" dirty="0"/>
          </a:p>
        </p:txBody>
      </p:sp>
      <p:pic>
        <p:nvPicPr>
          <p:cNvPr id="72706" name="Picture 2" descr="Image result for light dark box m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0"/>
            <a:ext cx="5029198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43200" y="5943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6 min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6419" y="1905000"/>
            <a:ext cx="2467181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6339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reduces anxious behaviors?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3107" y="1981200"/>
            <a:ext cx="2314293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514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reduces anxious behaviors?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144000" cy="6096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Still KD Mice…~5 weeks after AAV-</a:t>
            </a:r>
            <a:r>
              <a:rPr lang="en-US" dirty="0" err="1" smtClean="0"/>
              <a:t>shRNA</a:t>
            </a:r>
            <a:r>
              <a:rPr lang="en-US" dirty="0" smtClean="0"/>
              <a:t> administration</a:t>
            </a:r>
            <a:endParaRPr lang="en-US" dirty="0"/>
          </a:p>
        </p:txBody>
      </p:sp>
      <p:pic>
        <p:nvPicPr>
          <p:cNvPr id="6" name="Picture 2" descr="Image result for tail suspension test m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362200"/>
            <a:ext cx="5176766" cy="3886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4600" y="62484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6 min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0366" y="2133600"/>
            <a:ext cx="2293234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0" y="27101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reduces anxious/depressive behaviors?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3800" y="2133600"/>
            <a:ext cx="22536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7432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reduces anxious/depressive behaviors?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4 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950005"/>
            <a:ext cx="5273279" cy="4603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25908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27432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62484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Systemic (1.0 mg/kg)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obstruct the antidepressant effects of systemic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mecamylamine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Acetylcholine and It’s Receptors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066800"/>
            <a:ext cx="7772400" cy="4953000"/>
          </a:xfrm>
        </p:spPr>
        <p:txBody>
          <a:bodyPr/>
          <a:lstStyle/>
          <a:p>
            <a:r>
              <a:rPr lang="en-US" dirty="0" smtClean="0"/>
              <a:t>Abundant neurotransmitter in all organisms</a:t>
            </a:r>
          </a:p>
          <a:p>
            <a:pPr lvl="1"/>
            <a:r>
              <a:rPr lang="en-US" dirty="0" smtClean="0"/>
              <a:t>Neuromuscular junction</a:t>
            </a:r>
          </a:p>
          <a:p>
            <a:pPr lvl="1"/>
            <a:r>
              <a:rPr lang="en-US" dirty="0" smtClean="0"/>
              <a:t>Central Nervous System</a:t>
            </a:r>
          </a:p>
          <a:p>
            <a:pPr lvl="2"/>
            <a:r>
              <a:rPr lang="en-US" dirty="0" smtClean="0"/>
              <a:t>Plasticity, Arousal, Reward, Learning &amp; Memory…</a:t>
            </a:r>
          </a:p>
        </p:txBody>
      </p:sp>
      <p:pic>
        <p:nvPicPr>
          <p:cNvPr id="1026" name="Picture 2" descr="Image result for acetylcho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97" y="3581400"/>
            <a:ext cx="4012018" cy="2438400"/>
          </a:xfrm>
          <a:prstGeom prst="rect">
            <a:avLst/>
          </a:prstGeom>
          <a:noFill/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7524" y="3048000"/>
            <a:ext cx="4415477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 3 graph 5 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828800"/>
            <a:ext cx="4556984" cy="4853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353821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33528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4053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22098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60198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Systemic (1.5 mg/kg)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partially reduces depressive effects of systemic increases in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ACh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144000" cy="6096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Still KD Mice…~5 weeks after AAV-</a:t>
            </a:r>
            <a:r>
              <a:rPr lang="en-US" dirty="0" err="1" smtClean="0"/>
              <a:t>shRNA</a:t>
            </a:r>
            <a:r>
              <a:rPr lang="en-US" dirty="0" smtClean="0"/>
              <a:t> administration</a:t>
            </a:r>
            <a:endParaRPr lang="en-US" dirty="0"/>
          </a:p>
        </p:txBody>
      </p:sp>
      <p:pic>
        <p:nvPicPr>
          <p:cNvPr id="5" name="Picture 4" descr="Forced swim te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057400"/>
            <a:ext cx="4648199" cy="4036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60960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15 min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357623"/>
            <a:ext cx="8839200" cy="3052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8674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Following 15 min FST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27863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3276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0.06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 neuronal activity in the BLA?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090899"/>
            <a:ext cx="2362200" cy="4614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25577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reduces behavioral despair?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057400"/>
            <a:ext cx="2286000" cy="4615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does not reduce behavioral despair?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5 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499" y="1869444"/>
            <a:ext cx="4602701" cy="4988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27432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25577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22529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0.007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20574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0.007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172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Systemic (1.5 mg/kg)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070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partially counteract despair induction through increasing systemic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ACh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α7</a:t>
            </a:r>
            <a:r>
              <a:rPr lang="en-US" dirty="0" smtClean="0"/>
              <a:t>- &amp; 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2-containing </a:t>
            </a:r>
            <a:r>
              <a:rPr lang="en-US" dirty="0" err="1" smtClean="0">
                <a:latin typeface="Calibri"/>
                <a:cs typeface="Calibri"/>
              </a:rPr>
              <a:t>nAChRs</a:t>
            </a:r>
            <a:r>
              <a:rPr lang="en-US" dirty="0" smtClean="0">
                <a:latin typeface="Calibri"/>
                <a:cs typeface="Calibri"/>
              </a:rPr>
              <a:t> in the </a:t>
            </a:r>
            <a:r>
              <a:rPr lang="en-US" dirty="0" err="1" smtClean="0">
                <a:latin typeface="Calibri"/>
                <a:cs typeface="Calibri"/>
              </a:rPr>
              <a:t>amygdala</a:t>
            </a:r>
            <a:r>
              <a:rPr lang="en-US" dirty="0" smtClean="0">
                <a:latin typeface="Calibri"/>
                <a:cs typeface="Calibri"/>
              </a:rPr>
              <a:t> ↑ neuronal activity in the BLA and create…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1) Anxious Behaviors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2) Depressive Behaviors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3) Behavioral Despair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But…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How are social behaviors affected?</a:t>
            </a:r>
          </a:p>
        </p:txBody>
      </p:sp>
      <p:pic>
        <p:nvPicPr>
          <p:cNvPr id="10242" name="Picture 2" descr="Image result for anxio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905000"/>
            <a:ext cx="1143000" cy="1360171"/>
          </a:xfrm>
          <a:prstGeom prst="rect">
            <a:avLst/>
          </a:prstGeom>
          <a:noFill/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133600"/>
            <a:ext cx="3091294" cy="1905000"/>
          </a:xfrm>
          <a:prstGeom prst="rect">
            <a:avLst/>
          </a:prstGeom>
          <a:noFill/>
        </p:spPr>
      </p:pic>
      <p:pic>
        <p:nvPicPr>
          <p:cNvPr id="10246" name="Picture 6" descr="Image result for desp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75" y="4019657"/>
            <a:ext cx="3095625" cy="1161943"/>
          </a:xfrm>
          <a:prstGeom prst="rect">
            <a:avLst/>
          </a:prstGeom>
          <a:noFill/>
        </p:spPr>
      </p:pic>
      <p:pic>
        <p:nvPicPr>
          <p:cNvPr id="10248" name="Picture 8" descr="Image result for social anxie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196840"/>
            <a:ext cx="2286000" cy="150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144000" cy="6096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Still KD Mice…~5 weeks after AAV-</a:t>
            </a:r>
            <a:r>
              <a:rPr lang="en-US" dirty="0" err="1" smtClean="0"/>
              <a:t>shRNA</a:t>
            </a:r>
            <a:r>
              <a:rPr lang="en-US" dirty="0" smtClean="0"/>
              <a:t> administration</a:t>
            </a:r>
            <a:endParaRPr lang="en-US" dirty="0"/>
          </a:p>
        </p:txBody>
      </p:sp>
      <p:pic>
        <p:nvPicPr>
          <p:cNvPr id="73732" name="Picture 4" descr="Image result for mouse c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4048" y="2514600"/>
            <a:ext cx="5235800" cy="3505200"/>
          </a:xfrm>
          <a:prstGeom prst="rect">
            <a:avLst/>
          </a:prstGeom>
          <a:noFill/>
        </p:spPr>
      </p:pic>
      <p:pic>
        <p:nvPicPr>
          <p:cNvPr id="73734" name="Picture 6" descr="Image result for speech bub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81200"/>
            <a:ext cx="2975372" cy="2667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0" y="20574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 DARLING" pitchFamily="2" charset="0"/>
              </a:rPr>
              <a:t>This is </a:t>
            </a:r>
            <a:r>
              <a:rPr lang="en-US" sz="4000" b="1" i="1" dirty="0" smtClean="0">
                <a:latin typeface="AR DARLING" pitchFamily="2" charset="0"/>
              </a:rPr>
              <a:t>MY</a:t>
            </a:r>
            <a:r>
              <a:rPr lang="en-US" sz="4000" dirty="0" smtClean="0">
                <a:latin typeface="AR DARLING" pitchFamily="2" charset="0"/>
              </a:rPr>
              <a:t> house! </a:t>
            </a:r>
            <a:endParaRPr lang="en-US" sz="4000" dirty="0">
              <a:latin typeface="AR DARLING" pitchFamily="2" charset="0"/>
            </a:endParaRPr>
          </a:p>
        </p:txBody>
      </p:sp>
      <p:pic>
        <p:nvPicPr>
          <p:cNvPr id="73736" name="Picture 8" descr="Image result for c57bl/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4038600"/>
            <a:ext cx="2638425" cy="1980666"/>
          </a:xfrm>
          <a:prstGeom prst="rect">
            <a:avLst/>
          </a:prstGeom>
          <a:noFill/>
        </p:spPr>
      </p:pic>
      <p:sp>
        <p:nvSpPr>
          <p:cNvPr id="73738" name="AutoShape 10" descr="Image result for pow"/>
          <p:cNvSpPr>
            <a:spLocks noChangeAspect="1" noChangeArrowheads="1"/>
          </p:cNvSpPr>
          <p:nvPr/>
        </p:nvSpPr>
        <p:spPr bwMode="auto">
          <a:xfrm>
            <a:off x="155575" y="-1219200"/>
            <a:ext cx="3400425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AutoShape 12" descr="Image result for pow"/>
          <p:cNvSpPr>
            <a:spLocks noChangeAspect="1" noChangeArrowheads="1"/>
          </p:cNvSpPr>
          <p:nvPr/>
        </p:nvSpPr>
        <p:spPr bwMode="auto">
          <a:xfrm>
            <a:off x="155575" y="-1219200"/>
            <a:ext cx="3400425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744" name="Picture 16" descr="https://static.grainger.com/rp/s/is/image/Grainger/9KEK6_AS01?$zmmain$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509369">
            <a:off x="1586130" y="1988540"/>
            <a:ext cx="4096742" cy="4310215"/>
          </a:xfrm>
          <a:prstGeom prst="rect">
            <a:avLst/>
          </a:prstGeom>
          <a:noFill/>
        </p:spPr>
      </p:pic>
      <p:pic>
        <p:nvPicPr>
          <p:cNvPr id="73730" name="Picture 2" descr="Image result for cd1 mous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3962400"/>
            <a:ext cx="4212467" cy="23717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81400" y="61722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10 min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2766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2x a day for 3 days – New CD-1 each day</a:t>
            </a:r>
            <a:endParaRPr lang="en-US" sz="3200" b="1" dirty="0"/>
          </a:p>
        </p:txBody>
      </p:sp>
      <p:pic>
        <p:nvPicPr>
          <p:cNvPr id="73742" name="Picture 14" descr="Image result for pow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3657600"/>
            <a:ext cx="3400425" cy="2457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37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9.25926E-6 L -0.11007 -0.06921 L -0.13299 0.16945 L -0.17205 0.0095 L -0.1941 0.10533 L -0.23403 0.20533 L -0.23803 -0.04537 L -0.45799 -0.00393 " pathEditMode="relative" ptsTypes="AAAAAAAA">
                                      <p:cBhvr>
                                        <p:cTn id="53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99 -0.00394 L -0.00799 -0.00394 " pathEditMode="relative" ptsTypes="AA">
                                      <p:cBhvr>
                                        <p:cTn id="6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97282" name="AutoShape 2" descr="Image result for social interaction test arena"/>
          <p:cNvSpPr>
            <a:spLocks noChangeAspect="1" noChangeArrowheads="1"/>
          </p:cNvSpPr>
          <p:nvPr/>
        </p:nvSpPr>
        <p:spPr bwMode="auto">
          <a:xfrm>
            <a:off x="155575" y="-1684338"/>
            <a:ext cx="7019925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7284" name="Picture 4" descr="Image result for social interaction test arena"/>
          <p:cNvPicPr>
            <a:picLocks noChangeAspect="1" noChangeArrowheads="1"/>
          </p:cNvPicPr>
          <p:nvPr/>
        </p:nvPicPr>
        <p:blipFill>
          <a:blip r:embed="rId2" cstate="print"/>
          <a:srcRect l="2171" r="47897"/>
          <a:stretch>
            <a:fillRect/>
          </a:stretch>
        </p:blipFill>
        <p:spPr bwMode="auto">
          <a:xfrm>
            <a:off x="2133600" y="1586740"/>
            <a:ext cx="4953000" cy="4966460"/>
          </a:xfrm>
          <a:prstGeom prst="rect">
            <a:avLst/>
          </a:prstGeom>
          <a:noFill/>
        </p:spPr>
      </p:pic>
      <p:pic>
        <p:nvPicPr>
          <p:cNvPr id="97286" name="Picture 6" descr="Image result for c57bl/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4953000"/>
            <a:ext cx="2133600" cy="1372348"/>
          </a:xfrm>
          <a:prstGeom prst="rect">
            <a:avLst/>
          </a:prstGeom>
          <a:noFill/>
        </p:spPr>
      </p:pic>
      <p:pic>
        <p:nvPicPr>
          <p:cNvPr id="97288" name="Picture 8" descr="Image result for cd1 mou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2036935"/>
            <a:ext cx="1447800" cy="9348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895600"/>
            <a:ext cx="91440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(Time near box with aggressor/Time near empty box) x 100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3810000"/>
            <a:ext cx="5638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≥100 = Resilient      &lt;100 = Susceptible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12762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Day 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371 C 0.05451 0.02847 0.11198 0.05324 0.12205 0.05301 C 0.13212 0.05278 0.05747 0.02014 0.05799 0.00232 C 0.05851 -0.01551 0.17378 -0.06134 0.125 -0.0537 C 0.07622 -0.04606 -0.17847 0.11134 -0.23507 0.04769 C -0.29167 -0.01597 -0.22535 -0.37268 -0.2151 -0.43634 C -0.20486 -0.5 -0.19167 -0.33819 -0.17396 -0.33495 C -0.15625 -0.33171 -0.12205 -0.42708 -0.10903 -0.41643 C -0.09601 -0.40578 -0.10503 -0.2787 -0.09601 -0.27106 C -0.08698 -0.26342 -0.08785 -0.37453 -0.05503 -0.37106 C -0.02222 -0.36759 0.0783 -0.24444 0.10104 -0.24977 C 0.12378 -0.25509 0.10052 -0.37546 0.08194 -0.40301 C 0.06337 -0.43055 0.00382 -0.45393 -0.01007 -0.41504 C -0.02396 -0.37616 -0.02187 -0.20833 -0.00104 -0.16967 C 0.01979 -0.13102 0.12743 -0.15463 0.11493 -0.1831 C 0.10243 -0.21157 -0.0309 -0.34282 -0.07604 -0.34028 C -0.12118 -0.33773 -0.13073 -0.19236 -0.15608 -0.16828 C -0.18142 -0.14421 -0.23368 -0.16041 -0.22795 -0.19514 C -0.22222 -0.22986 -0.15972 -0.39676 -0.12205 -0.37639 C -0.08437 -0.35602 0.00017 -0.12569 -0.00208 -0.07245 C -0.00434 -0.01921 -0.10052 -0.0787 -0.13507 -0.05648 C -0.16962 -0.03426 -0.25295 0.11204 -0.20903 0.06088 C -0.1651 0.00972 0.13177 -0.33634 0.12795 -0.36296 C 0.12413 -0.38958 -0.22708 -0.08796 -0.23194 -0.09907 C -0.23681 -0.11018 0.0441 -0.44907 0.09896 -0.42963 C 0.15382 -0.41018 0.12535 -0.19606 0.09705 0.01829 " pathEditMode="relative" rAng="0" ptsTypes="aaaaaaaaaaaaaaaaaaaaaaaaaA">
                                      <p:cBhvr>
                                        <p:cTn id="31" dur="3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0.03959 -0.01134 0.07934 -0.02269 0.07414 -0.0375 C 0.06893 -0.05232 0.01928 -0.0963 -0.0309 -0.08935 C -0.08107 -0.08241 -0.18506 -0.0044 -0.22691 0.00393 C -0.26875 0.01227 -0.32743 -0.03542 -0.28194 -0.03866 C -0.23645 -0.0419 0.01546 -0.01111 0.04601 -0.01597 C 0.07657 -0.02084 -0.05677 -0.07084 -0.09895 -0.06806 C -0.14114 -0.06528 -0.20121 0.02454 -0.20694 0.00116 C -0.21267 -0.02222 -0.15746 -0.20093 -0.13298 -0.2081 C -0.1085 -0.21528 -0.06979 -0.01158 -0.05989 -0.04144 C -0.05 -0.0713 -0.08559 -0.35556 -0.07395 -0.38681 C -0.06232 -0.41806 -0.01371 -0.2875 0.01007 -0.2294 C 0.03386 -0.1713 0.08073 -0.05718 0.0691 -0.03866 C 0.05747 -0.02014 -0.00902 -0.10278 -0.05989 -0.11875 C -0.11076 -0.13472 -0.22673 -0.12315 -0.23593 -0.13472 C -0.24513 -0.1463 -0.1276 -0.21759 -0.11493 -0.18796 C -0.10225 -0.15834 -0.13576 0.01319 -0.15989 0.04259 C -0.18402 0.07199 -0.29704 -0.00741 -0.25989 -0.01204 C -0.22274 -0.01667 0.01007 0.02222 0.06303 0.01458 C 0.11598 0.00694 0.09931 -0.04514 0.05799 -0.05741 C 0.01667 -0.06968 -0.1302 -0.06644 -0.18489 -0.0588 C -0.23958 -0.05116 -0.25486 -0.03171 -0.26996 -0.01204 " pathEditMode="relative" ptsTypes="aaaaaaaaaaaaaaaaaaaaaA">
                                      <p:cBhvr>
                                        <p:cTn id="40" dur="2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140766"/>
            <a:ext cx="2286000" cy="4564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26339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increases social stress resilience?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838200"/>
            <a:ext cx="8686800" cy="58674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Nicotinic Receptors (</a:t>
            </a:r>
            <a:r>
              <a:rPr lang="en-US" b="1" dirty="0" err="1" smtClean="0"/>
              <a:t>nAChRs</a:t>
            </a:r>
            <a:r>
              <a:rPr lang="en-US" b="1" dirty="0" smtClean="0"/>
              <a:t>)</a:t>
            </a:r>
          </a:p>
          <a:p>
            <a:pPr lvl="1"/>
            <a:r>
              <a:rPr lang="en-US" dirty="0" err="1" smtClean="0"/>
              <a:t>Ionotropic</a:t>
            </a:r>
            <a:endParaRPr lang="en-US" dirty="0" smtClean="0"/>
          </a:p>
          <a:p>
            <a:pPr lvl="1"/>
            <a:r>
              <a:rPr lang="en-US" dirty="0" smtClean="0"/>
              <a:t>Composed of 5 subunits</a:t>
            </a:r>
          </a:p>
          <a:p>
            <a:pPr lvl="2"/>
            <a:r>
              <a:rPr lang="en-US" dirty="0" smtClean="0"/>
              <a:t>Neuromuscular</a:t>
            </a:r>
          </a:p>
          <a:p>
            <a:pPr lvl="3"/>
            <a:r>
              <a:rPr lang="en-US" dirty="0" smtClean="0"/>
              <a:t>Embryo </a:t>
            </a:r>
            <a:r>
              <a:rPr lang="en-US" dirty="0" smtClean="0">
                <a:cs typeface="Calibri"/>
              </a:rPr>
              <a:t>→</a:t>
            </a:r>
            <a:r>
              <a:rPr lang="en-US" dirty="0" smtClean="0">
                <a:latin typeface="Calibri"/>
                <a:cs typeface="Calibri"/>
              </a:rPr>
              <a:t> 2 x </a:t>
            </a:r>
            <a:r>
              <a:rPr lang="el-GR" dirty="0" smtClean="0">
                <a:latin typeface="Calibri"/>
                <a:cs typeface="Calibri"/>
              </a:rPr>
              <a:t>α</a:t>
            </a:r>
            <a:r>
              <a:rPr lang="en-US" dirty="0" smtClean="0">
                <a:latin typeface="Calibri"/>
                <a:cs typeface="Calibri"/>
              </a:rPr>
              <a:t>1, 1 x 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1, 1 x </a:t>
            </a:r>
            <a:r>
              <a:rPr lang="el-GR" dirty="0" smtClean="0">
                <a:latin typeface="Calibri"/>
                <a:cs typeface="Calibri"/>
              </a:rPr>
              <a:t>γ</a:t>
            </a:r>
            <a:r>
              <a:rPr lang="en-US" dirty="0" smtClean="0">
                <a:latin typeface="Calibri"/>
                <a:cs typeface="Calibri"/>
              </a:rPr>
              <a:t>, 1 x </a:t>
            </a:r>
            <a:r>
              <a:rPr lang="el-GR" dirty="0" smtClean="0">
                <a:latin typeface="Calibri"/>
                <a:cs typeface="Calibri"/>
              </a:rPr>
              <a:t>δ</a:t>
            </a:r>
            <a:endParaRPr lang="en-US" dirty="0" smtClean="0">
              <a:latin typeface="Calibri"/>
              <a:cs typeface="Calibri"/>
            </a:endParaRPr>
          </a:p>
          <a:p>
            <a:pPr lvl="3"/>
            <a:r>
              <a:rPr lang="en-US" dirty="0" smtClean="0">
                <a:cs typeface="Calibri"/>
              </a:rPr>
              <a:t>Adult     → 2 x </a:t>
            </a:r>
            <a:r>
              <a:rPr lang="el-GR" dirty="0" smtClean="0">
                <a:cs typeface="Calibri"/>
              </a:rPr>
              <a:t>α</a:t>
            </a:r>
            <a:r>
              <a:rPr lang="en-US" dirty="0" smtClean="0">
                <a:cs typeface="Calibri"/>
              </a:rPr>
              <a:t>1, 1 x </a:t>
            </a:r>
            <a:r>
              <a:rPr lang="el-GR" dirty="0" smtClean="0">
                <a:cs typeface="Calibri"/>
              </a:rPr>
              <a:t>β</a:t>
            </a:r>
            <a:r>
              <a:rPr lang="en-US" dirty="0" smtClean="0">
                <a:cs typeface="Calibri"/>
              </a:rPr>
              <a:t>1, 1 x </a:t>
            </a:r>
            <a:r>
              <a:rPr lang="el-GR" dirty="0" smtClean="0">
                <a:cs typeface="Calibri"/>
              </a:rPr>
              <a:t>δ</a:t>
            </a:r>
            <a:r>
              <a:rPr lang="en-US" dirty="0" smtClean="0">
                <a:cs typeface="Calibri"/>
              </a:rPr>
              <a:t>, 1 x </a:t>
            </a:r>
            <a:r>
              <a:rPr lang="el-GR" dirty="0" smtClean="0">
                <a:cs typeface="Calibri"/>
              </a:rPr>
              <a:t>ε</a:t>
            </a:r>
            <a:endParaRPr lang="en-US" dirty="0" smtClean="0"/>
          </a:p>
          <a:p>
            <a:pPr lvl="2"/>
            <a:r>
              <a:rPr lang="en-US" dirty="0" smtClean="0"/>
              <a:t>Neuronal</a:t>
            </a:r>
          </a:p>
          <a:p>
            <a:pPr lvl="3"/>
            <a:r>
              <a:rPr lang="en-US" dirty="0" smtClean="0"/>
              <a:t>12 different subunits – </a:t>
            </a:r>
            <a:r>
              <a:rPr lang="el-GR" dirty="0" smtClean="0"/>
              <a:t>α</a:t>
            </a:r>
            <a:r>
              <a:rPr lang="en-US" dirty="0" smtClean="0"/>
              <a:t>2-</a:t>
            </a:r>
            <a:r>
              <a:rPr lang="el-GR" dirty="0" smtClean="0"/>
              <a:t>α</a:t>
            </a:r>
            <a:r>
              <a:rPr lang="en-US" dirty="0" smtClean="0"/>
              <a:t>10 &amp; 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2-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4</a:t>
            </a:r>
            <a:endParaRPr lang="en-US" dirty="0" smtClean="0"/>
          </a:p>
          <a:p>
            <a:pPr lvl="4"/>
            <a:r>
              <a:rPr lang="en-US" dirty="0" err="1" smtClean="0"/>
              <a:t>Homomeric</a:t>
            </a:r>
            <a:endParaRPr lang="en-US" dirty="0" smtClean="0"/>
          </a:p>
          <a:p>
            <a:pPr lvl="4"/>
            <a:r>
              <a:rPr lang="en-US" dirty="0" err="1" smtClean="0"/>
              <a:t>Heteromeric</a:t>
            </a:r>
            <a:endParaRPr lang="en-US" dirty="0" smtClean="0"/>
          </a:p>
          <a:p>
            <a:pPr lvl="1"/>
            <a:r>
              <a:rPr lang="en-US" dirty="0" smtClean="0"/>
              <a:t>Nicotine acts as agonist</a:t>
            </a:r>
          </a:p>
          <a:p>
            <a:pPr marL="822960" lvl="4" indent="-274320">
              <a:spcBef>
                <a:spcPts val="580"/>
              </a:spcBef>
              <a:buClr>
                <a:schemeClr val="accent1"/>
              </a:buClr>
            </a:pPr>
            <a:r>
              <a:rPr lang="en-US" dirty="0" smtClean="0"/>
              <a:t>Acts as antagonist to </a:t>
            </a:r>
            <a:r>
              <a:rPr lang="el-GR" dirty="0" smtClean="0"/>
              <a:t>α</a:t>
            </a:r>
            <a:r>
              <a:rPr lang="en-US" dirty="0" smtClean="0"/>
              <a:t>9 and </a:t>
            </a:r>
            <a:r>
              <a:rPr lang="el-GR" dirty="0" smtClean="0"/>
              <a:t>α</a:t>
            </a:r>
            <a:r>
              <a:rPr lang="en-US" dirty="0" smtClean="0"/>
              <a:t>10 subunits</a:t>
            </a:r>
          </a:p>
          <a:p>
            <a:endParaRPr lang="en-US" dirty="0" smtClean="0"/>
          </a:p>
          <a:p>
            <a:r>
              <a:rPr lang="en-US" b="1" dirty="0" err="1" smtClean="0"/>
              <a:t>Muscarinic</a:t>
            </a:r>
            <a:r>
              <a:rPr lang="en-US" b="1" dirty="0" smtClean="0"/>
              <a:t> Receptors (</a:t>
            </a:r>
            <a:r>
              <a:rPr lang="en-US" b="1" dirty="0" err="1" smtClean="0"/>
              <a:t>mAChRs</a:t>
            </a:r>
            <a:r>
              <a:rPr lang="en-US" b="1" dirty="0" smtClean="0"/>
              <a:t>)</a:t>
            </a:r>
          </a:p>
          <a:p>
            <a:pPr lvl="1"/>
            <a:r>
              <a:rPr lang="en-US" dirty="0" err="1" smtClean="0"/>
              <a:t>Metabotropic</a:t>
            </a:r>
            <a:endParaRPr lang="en-US" dirty="0" smtClean="0"/>
          </a:p>
          <a:p>
            <a:pPr lvl="1"/>
            <a:r>
              <a:rPr lang="en-US" dirty="0" smtClean="0"/>
              <a:t>7 </a:t>
            </a:r>
            <a:r>
              <a:rPr lang="en-US" dirty="0" err="1" smtClean="0"/>
              <a:t>Transmembrane</a:t>
            </a:r>
            <a:r>
              <a:rPr lang="en-US" dirty="0" smtClean="0"/>
              <a:t> Regions</a:t>
            </a:r>
          </a:p>
          <a:p>
            <a:pPr lvl="1"/>
            <a:r>
              <a:rPr lang="en-US" dirty="0" smtClean="0"/>
              <a:t>5 Classes (M</a:t>
            </a:r>
            <a:r>
              <a:rPr lang="en-US" baseline="-25000" dirty="0" smtClean="0"/>
              <a:t>1</a:t>
            </a:r>
            <a:r>
              <a:rPr lang="en-US" dirty="0" smtClean="0"/>
              <a:t>-M</a:t>
            </a:r>
            <a:r>
              <a:rPr lang="en-US" baseline="-25000" dirty="0" smtClean="0"/>
              <a:t>5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M</a:t>
            </a:r>
            <a:r>
              <a:rPr lang="en-US" baseline="-25000" dirty="0" smtClean="0"/>
              <a:t>1</a:t>
            </a:r>
            <a:r>
              <a:rPr lang="en-US" dirty="0" smtClean="0"/>
              <a:t>, M</a:t>
            </a:r>
            <a:r>
              <a:rPr lang="en-US" baseline="-25000" dirty="0" smtClean="0"/>
              <a:t>3</a:t>
            </a:r>
            <a:r>
              <a:rPr lang="en-US" dirty="0" smtClean="0"/>
              <a:t>, M</a:t>
            </a:r>
            <a:r>
              <a:rPr lang="en-US" baseline="-25000" dirty="0" smtClean="0"/>
              <a:t>5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>
                <a:latin typeface="Calibri"/>
                <a:cs typeface="Calibri"/>
              </a:rPr>
              <a:t>G</a:t>
            </a:r>
            <a:r>
              <a:rPr lang="en-US" baseline="-25000" dirty="0" err="1" smtClean="0">
                <a:latin typeface="Calibri"/>
                <a:cs typeface="Calibri"/>
              </a:rPr>
              <a:t>q</a:t>
            </a:r>
            <a:endParaRPr lang="en-US" baseline="-25000" dirty="0" smtClean="0">
              <a:latin typeface="Calibri"/>
              <a:cs typeface="Calibri"/>
            </a:endParaRPr>
          </a:p>
          <a:p>
            <a:pPr lvl="2"/>
            <a:r>
              <a:rPr lang="en-US" dirty="0" smtClean="0"/>
              <a:t>M</a:t>
            </a:r>
            <a:r>
              <a:rPr lang="en-US" baseline="-25000" dirty="0" smtClean="0"/>
              <a:t>2</a:t>
            </a:r>
            <a:r>
              <a:rPr lang="en-US" dirty="0" smtClean="0"/>
              <a:t> &amp; M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err="1" smtClean="0">
                <a:latin typeface="Calibri"/>
                <a:cs typeface="Calibri"/>
              </a:rPr>
              <a:t>G</a:t>
            </a:r>
            <a:r>
              <a:rPr lang="en-US" baseline="-25000" dirty="0" err="1" smtClean="0">
                <a:latin typeface="Calibri"/>
                <a:cs typeface="Calibri"/>
              </a:rPr>
              <a:t>i</a:t>
            </a:r>
            <a:r>
              <a:rPr lang="en-US" baseline="-25000" dirty="0" smtClean="0">
                <a:latin typeface="Calibri"/>
                <a:cs typeface="Calibri"/>
              </a:rPr>
              <a:t>/o</a:t>
            </a:r>
            <a:endParaRPr lang="en-US" dirty="0" smtClean="0"/>
          </a:p>
          <a:p>
            <a:pPr lvl="1"/>
            <a:r>
              <a:rPr lang="en-US" dirty="0" err="1" smtClean="0"/>
              <a:t>Muscarine</a:t>
            </a:r>
            <a:r>
              <a:rPr lang="en-US" dirty="0" smtClean="0"/>
              <a:t> acts as agonist</a:t>
            </a:r>
          </a:p>
          <a:p>
            <a:pPr lvl="2"/>
            <a:endParaRPr lang="en-US" baseline="-25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Acetylcholine and It’s Receptors</a:t>
            </a:r>
            <a:endParaRPr lang="en-US" dirty="0"/>
          </a:p>
        </p:txBody>
      </p:sp>
      <p:pic>
        <p:nvPicPr>
          <p:cNvPr id="21506" name="Picture 2" descr="Image result for nicotinic receptor b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07997"/>
            <a:ext cx="3312805" cy="33592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78025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Changeux</a:t>
            </a:r>
            <a:r>
              <a:rPr lang="en-US" sz="800" dirty="0" smtClean="0"/>
              <a:t>, J.-P. (2010). "Nicotine addiction and nicotinic receptors: lessons from genetically modified mice." </a:t>
            </a:r>
            <a:r>
              <a:rPr lang="en-US" sz="800" u="sng" dirty="0" smtClean="0"/>
              <a:t>Nat Rev </a:t>
            </a:r>
            <a:r>
              <a:rPr lang="en-US" sz="800" u="sng" dirty="0" err="1" smtClean="0"/>
              <a:t>Neurosci</a:t>
            </a:r>
            <a:r>
              <a:rPr lang="en-US" sz="800" u="sng" dirty="0" smtClean="0"/>
              <a:t> </a:t>
            </a:r>
            <a:r>
              <a:rPr lang="en-US" sz="800" b="1" u="sng" dirty="0" smtClean="0"/>
              <a:t>11(6): 389-401.</a:t>
            </a:r>
          </a:p>
          <a:p>
            <a:r>
              <a:rPr lang="en-US" sz="800" dirty="0" err="1" smtClean="0"/>
              <a:t>Wess</a:t>
            </a:r>
            <a:r>
              <a:rPr lang="en-US" sz="800" dirty="0" smtClean="0"/>
              <a:t>, J., et al. (2007). "</a:t>
            </a:r>
            <a:r>
              <a:rPr lang="en-US" sz="800" dirty="0" err="1" smtClean="0"/>
              <a:t>Muscarinic</a:t>
            </a:r>
            <a:r>
              <a:rPr lang="en-US" sz="800" dirty="0" smtClean="0"/>
              <a:t> acetylcholine receptors: mutant mice provide new insights for drug development." </a:t>
            </a:r>
            <a:r>
              <a:rPr lang="en-US" sz="800" u="sng" dirty="0" smtClean="0"/>
              <a:t>Nat Rev Drug </a:t>
            </a:r>
            <a:r>
              <a:rPr lang="en-US" sz="800" u="sng" dirty="0" err="1" smtClean="0"/>
              <a:t>Discov</a:t>
            </a:r>
            <a:r>
              <a:rPr lang="en-US" sz="800" u="sng" dirty="0" smtClean="0"/>
              <a:t> </a:t>
            </a:r>
            <a:r>
              <a:rPr lang="en-US" sz="800" b="1" u="sng" dirty="0" smtClean="0"/>
              <a:t>6(9): 721-733.</a:t>
            </a:r>
          </a:p>
          <a:p>
            <a:endParaRPr lang="en-US" sz="800" b="1" u="sng" dirty="0" smtClean="0"/>
          </a:p>
          <a:p>
            <a:endParaRPr lang="en-US" sz="800" dirty="0"/>
          </a:p>
        </p:txBody>
      </p:sp>
      <p:pic>
        <p:nvPicPr>
          <p:cNvPr id="21508" name="Picture 4" descr="Image result for muscarinic recep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91000"/>
            <a:ext cx="2770717" cy="226695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105400" y="838200"/>
            <a:ext cx="1828800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4200" y="1981200"/>
            <a:ext cx="18288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34200" y="838200"/>
            <a:ext cx="1828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0" y="4419600"/>
            <a:ext cx="76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4419600"/>
            <a:ext cx="381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0" y="5410200"/>
            <a:ext cx="2743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2 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133601"/>
            <a:ext cx="2286000" cy="4571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70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7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does not affect social stress resilience?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paper 3 graph 4 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023322"/>
            <a:ext cx="5181838" cy="4606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263399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0.01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36576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00000"/>
                </a:solidFill>
              </a:rPr>
              <a:t>P &lt; 0.05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62484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Systemic (1.0 mg/kg)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070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β2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KD in the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amygdala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with systemic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nACh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blockade significantly increases social stress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susceptibilty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257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2-containing </a:t>
            </a:r>
            <a:r>
              <a:rPr lang="en-US" dirty="0" err="1" smtClean="0">
                <a:latin typeface="Calibri"/>
                <a:cs typeface="Calibri"/>
              </a:rPr>
              <a:t>nAChRs</a:t>
            </a:r>
            <a:r>
              <a:rPr lang="en-US" dirty="0" smtClean="0">
                <a:latin typeface="Calibri"/>
                <a:cs typeface="Calibri"/>
              </a:rPr>
              <a:t> may partially explain the social stress impairments that stem from ↑ BLA activity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However, this is not the full story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But…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Brain </a:t>
            </a:r>
            <a:r>
              <a:rPr lang="en-US" dirty="0" err="1" smtClean="0">
                <a:latin typeface="Calibri"/>
                <a:cs typeface="Calibri"/>
              </a:rPr>
              <a:t>nAChRs</a:t>
            </a:r>
            <a:r>
              <a:rPr lang="en-US" dirty="0" smtClean="0">
                <a:latin typeface="Calibri"/>
                <a:cs typeface="Calibri"/>
              </a:rPr>
              <a:t> appear to be important…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And…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BLA activity appears to be important…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Can we tie in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orexin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Image result for social anxiety"/>
          <p:cNvPicPr>
            <a:picLocks noChangeAspect="1" noChangeArrowheads="1"/>
          </p:cNvPicPr>
          <p:nvPr/>
        </p:nvPicPr>
        <p:blipFill>
          <a:blip r:embed="rId2" cstate="print"/>
          <a:srcRect t="22083"/>
          <a:stretch>
            <a:fillRect/>
          </a:stretch>
        </p:blipFill>
        <p:spPr bwMode="auto">
          <a:xfrm>
            <a:off x="5943600" y="2667000"/>
            <a:ext cx="3048000" cy="1885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762000"/>
            <a:ext cx="8991600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Orexinergic</a:t>
            </a:r>
            <a:r>
              <a:rPr lang="en-US" dirty="0" smtClean="0"/>
              <a:t> cells project to the amygdala</a:t>
            </a:r>
            <a:r>
              <a:rPr lang="en-US" baseline="30000" dirty="0" smtClean="0"/>
              <a:t>1</a:t>
            </a:r>
            <a:r>
              <a:rPr lang="en-US" dirty="0" smtClean="0"/>
              <a:t> and the </a:t>
            </a:r>
            <a:r>
              <a:rPr lang="en-US" dirty="0" err="1" smtClean="0"/>
              <a:t>amygdala</a:t>
            </a:r>
            <a:r>
              <a:rPr lang="en-US" dirty="0" smtClean="0"/>
              <a:t> projects back to </a:t>
            </a:r>
            <a:r>
              <a:rPr lang="en-US" dirty="0" err="1" smtClean="0"/>
              <a:t>orexin</a:t>
            </a:r>
            <a:r>
              <a:rPr lang="en-US" dirty="0" smtClean="0"/>
              <a:t>-containing cells</a:t>
            </a:r>
            <a:r>
              <a:rPr lang="en-US" baseline="30000" dirty="0" smtClean="0"/>
              <a:t>2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Nicotine exposure </a:t>
            </a:r>
            <a:r>
              <a:rPr lang="en-US" i="1" dirty="0" smtClean="0"/>
              <a:t>in </a:t>
            </a:r>
            <a:r>
              <a:rPr lang="en-US" i="1" dirty="0" err="1" smtClean="0"/>
              <a:t>utero</a:t>
            </a:r>
            <a:r>
              <a:rPr lang="en-US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↑ </a:t>
            </a:r>
            <a:r>
              <a:rPr lang="en-US" dirty="0" err="1" smtClean="0">
                <a:latin typeface="Calibri"/>
                <a:cs typeface="Calibri"/>
              </a:rPr>
              <a:t>orexinergic</a:t>
            </a:r>
            <a:r>
              <a:rPr lang="en-US" dirty="0" smtClean="0">
                <a:latin typeface="Calibri"/>
                <a:cs typeface="Calibri"/>
              </a:rPr>
              <a:t> cells and ↑ </a:t>
            </a:r>
            <a:r>
              <a:rPr lang="en-US" dirty="0" err="1" smtClean="0">
                <a:latin typeface="Calibri"/>
                <a:cs typeface="Calibri"/>
              </a:rPr>
              <a:t>orexin</a:t>
            </a:r>
            <a:r>
              <a:rPr lang="en-US" dirty="0" smtClean="0">
                <a:latin typeface="Calibri"/>
                <a:cs typeface="Calibri"/>
              </a:rPr>
              <a:t> in the amygdala</a:t>
            </a:r>
            <a:r>
              <a:rPr lang="en-US" baseline="30000" dirty="0" smtClean="0">
                <a:latin typeface="Calibri"/>
                <a:cs typeface="Calibri"/>
              </a:rPr>
              <a:t>3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Smoking while pregnant is associated to child behavioral deficits: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1)  ADHD</a:t>
            </a:r>
            <a:r>
              <a:rPr lang="en-US" baseline="30000" dirty="0" smtClean="0">
                <a:latin typeface="Calibri"/>
                <a:cs typeface="Calibri"/>
              </a:rPr>
              <a:t>4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2)  Addictive tendencies</a:t>
            </a:r>
            <a:r>
              <a:rPr lang="en-US" baseline="30000" dirty="0" smtClean="0">
                <a:latin typeface="Calibri"/>
                <a:cs typeface="Calibri"/>
              </a:rPr>
              <a:t>5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		3)  Antisocial behaviors</a:t>
            </a:r>
            <a:r>
              <a:rPr lang="en-US" baseline="30000" dirty="0" smtClean="0">
                <a:latin typeface="Calibri"/>
                <a:cs typeface="Calibri"/>
              </a:rPr>
              <a:t>6,7</a:t>
            </a:r>
            <a:endParaRPr lang="en-US" baseline="30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1143000"/>
          </a:xfrm>
        </p:spPr>
        <p:txBody>
          <a:bodyPr/>
          <a:lstStyle/>
          <a:p>
            <a:r>
              <a:rPr lang="en-US" dirty="0" smtClean="0"/>
              <a:t>Filling some gaps…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6869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1.  </a:t>
            </a:r>
            <a:r>
              <a:rPr lang="en-US" sz="800" dirty="0" err="1" smtClean="0"/>
              <a:t>Peyron</a:t>
            </a:r>
            <a:r>
              <a:rPr lang="en-US" sz="800" dirty="0" smtClean="0"/>
              <a:t>, C., et al. (1998). "Neurons containing </a:t>
            </a:r>
            <a:r>
              <a:rPr lang="en-US" sz="800" dirty="0" err="1" smtClean="0"/>
              <a:t>hypocretin</a:t>
            </a:r>
            <a:r>
              <a:rPr lang="en-US" sz="800" dirty="0" smtClean="0"/>
              <a:t> (</a:t>
            </a:r>
            <a:r>
              <a:rPr lang="en-US" sz="800" dirty="0" err="1" smtClean="0"/>
              <a:t>orexin</a:t>
            </a:r>
            <a:r>
              <a:rPr lang="en-US" sz="800" dirty="0" smtClean="0"/>
              <a:t>) project to multiple neuronal systems." </a:t>
            </a:r>
            <a:r>
              <a:rPr lang="en-US" sz="800" u="sng" dirty="0" smtClean="0"/>
              <a:t>Journal of Neuroscience </a:t>
            </a:r>
            <a:r>
              <a:rPr lang="en-US" sz="800" b="1" u="sng" dirty="0" smtClean="0"/>
              <a:t>18(23): 9996-10015.</a:t>
            </a:r>
            <a:endParaRPr lang="en-US" sz="800" dirty="0" smtClean="0"/>
          </a:p>
          <a:p>
            <a:r>
              <a:rPr lang="en-US" sz="800" dirty="0" smtClean="0"/>
              <a:t>2.  Sakurai, T., et al. (2005). "Input of </a:t>
            </a:r>
            <a:r>
              <a:rPr lang="en-US" sz="800" dirty="0" err="1" smtClean="0"/>
              <a:t>orexin</a:t>
            </a:r>
            <a:r>
              <a:rPr lang="en-US" sz="800" dirty="0" smtClean="0"/>
              <a:t>/</a:t>
            </a:r>
            <a:r>
              <a:rPr lang="en-US" sz="800" dirty="0" err="1" smtClean="0"/>
              <a:t>hypocretin</a:t>
            </a:r>
            <a:r>
              <a:rPr lang="en-US" sz="800" dirty="0" smtClean="0"/>
              <a:t> neurons revealed by a genetically encoded tracer in mice." </a:t>
            </a:r>
            <a:r>
              <a:rPr lang="en-US" sz="800" u="sng" dirty="0" smtClean="0"/>
              <a:t>Neuron </a:t>
            </a:r>
            <a:r>
              <a:rPr lang="en-US" sz="800" b="1" u="sng" dirty="0" smtClean="0"/>
              <a:t>46(2): 297-308.</a:t>
            </a:r>
            <a:endParaRPr lang="en-US" sz="800" dirty="0" smtClean="0"/>
          </a:p>
          <a:p>
            <a:r>
              <a:rPr lang="en-US" sz="800" dirty="0" smtClean="0"/>
              <a:t>3.  Chang, G.Q., et al. (2013). "Prenatal exposure to nicotine stimulates </a:t>
            </a:r>
            <a:r>
              <a:rPr lang="en-US" sz="800" dirty="0" err="1" smtClean="0"/>
              <a:t>neurogenesis</a:t>
            </a:r>
            <a:r>
              <a:rPr lang="en-US" sz="800" dirty="0" smtClean="0"/>
              <a:t> of </a:t>
            </a:r>
            <a:r>
              <a:rPr lang="en-US" sz="800" dirty="0" err="1" smtClean="0"/>
              <a:t>orexigenic</a:t>
            </a:r>
            <a:r>
              <a:rPr lang="en-US" sz="800" dirty="0" smtClean="0"/>
              <a:t> peptide-expressing neurons in hypothalamus and </a:t>
            </a:r>
            <a:r>
              <a:rPr lang="en-US" sz="800" dirty="0" err="1" smtClean="0"/>
              <a:t>amygdala</a:t>
            </a:r>
            <a:r>
              <a:rPr lang="en-US" sz="800" dirty="0" smtClean="0"/>
              <a:t>." </a:t>
            </a:r>
            <a:r>
              <a:rPr lang="en-US" sz="800" u="sng" dirty="0" smtClean="0"/>
              <a:t>Journal of Neuroscience </a:t>
            </a:r>
            <a:r>
              <a:rPr lang="en-US" sz="800" b="1" u="sng" dirty="0" smtClean="0"/>
              <a:t>33(34): 13600-13611.</a:t>
            </a:r>
          </a:p>
          <a:p>
            <a:r>
              <a:rPr lang="en-US" sz="800" dirty="0" smtClean="0"/>
              <a:t>4.  Rodriguez, A. and G. </a:t>
            </a:r>
            <a:r>
              <a:rPr lang="en-US" sz="800" dirty="0" err="1" smtClean="0"/>
              <a:t>Bohlin</a:t>
            </a:r>
            <a:r>
              <a:rPr lang="en-US" sz="800" dirty="0" smtClean="0"/>
              <a:t> (2005). "Are maternal smoking and stress during pregnancy related to ADHD symptoms in children?" </a:t>
            </a:r>
            <a:r>
              <a:rPr lang="en-US" sz="800" u="sng" dirty="0" smtClean="0"/>
              <a:t>Journal of child psychology and psychiatry </a:t>
            </a:r>
            <a:r>
              <a:rPr lang="en-US" sz="800" b="1" u="sng" dirty="0" smtClean="0"/>
              <a:t>46(3): 246-254.</a:t>
            </a:r>
          </a:p>
          <a:p>
            <a:r>
              <a:rPr lang="en-US" sz="800" dirty="0" smtClean="0"/>
              <a:t>5.  Ernst, M., et al. (2001). "Behavioral and neural consequences of prenatal exposure to nicotine." </a:t>
            </a:r>
            <a:r>
              <a:rPr lang="en-US" sz="800" u="sng" dirty="0" smtClean="0"/>
              <a:t>Journal of the American Academy of Child &amp; Adolescent Psychiatry </a:t>
            </a:r>
            <a:r>
              <a:rPr lang="en-US" sz="800" b="1" u="sng" dirty="0" smtClean="0"/>
              <a:t>40(6): 630-641.</a:t>
            </a:r>
          </a:p>
          <a:p>
            <a:r>
              <a:rPr lang="en-US" sz="800" dirty="0" smtClean="0"/>
              <a:t>6.  </a:t>
            </a:r>
            <a:r>
              <a:rPr lang="en-US" sz="800" dirty="0" err="1" smtClean="0"/>
              <a:t>Weissman</a:t>
            </a:r>
            <a:r>
              <a:rPr lang="en-US" sz="800" dirty="0" smtClean="0"/>
              <a:t>, M. M., et al. (1999). "Maternal Smoking During Pregnancy and Psychopathology in Offspring Followed to Adulthood." </a:t>
            </a:r>
            <a:r>
              <a:rPr lang="en-US" sz="800" u="sng" dirty="0" smtClean="0"/>
              <a:t>Journal of the American Academy of Child &amp; Adolescent Psychiatry </a:t>
            </a:r>
            <a:r>
              <a:rPr lang="en-US" sz="800" b="1" u="sng" dirty="0" smtClean="0"/>
              <a:t>38(7): 892-899.</a:t>
            </a:r>
          </a:p>
          <a:p>
            <a:r>
              <a:rPr lang="en-US" sz="800" dirty="0" smtClean="0"/>
              <a:t>7.  </a:t>
            </a:r>
            <a:r>
              <a:rPr lang="en-US" sz="800" dirty="0" err="1" smtClean="0"/>
              <a:t>Wakschlag</a:t>
            </a:r>
            <a:r>
              <a:rPr lang="en-US" sz="800" dirty="0" smtClean="0"/>
              <a:t>, L. S., et al. (2002). "Maternal smoking during pregnancy and severe antisocial behavior in offspring: a review." </a:t>
            </a:r>
            <a:r>
              <a:rPr lang="en-US" sz="800" u="sng" dirty="0" smtClean="0"/>
              <a:t>American journal of public health </a:t>
            </a:r>
            <a:r>
              <a:rPr lang="en-US" sz="800" b="1" u="sng" dirty="0" smtClean="0"/>
              <a:t>92(6): 966-974.</a:t>
            </a:r>
          </a:p>
          <a:p>
            <a:endParaRPr lang="en-US" sz="800" b="1" u="sng" dirty="0" smtClean="0"/>
          </a:p>
        </p:txBody>
      </p:sp>
      <p:pic>
        <p:nvPicPr>
          <p:cNvPr id="8499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3993" y="3608694"/>
            <a:ext cx="3058007" cy="2030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288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AutoNum type="arabicPeriod"/>
            </a:pPr>
            <a:r>
              <a:rPr lang="en-US" dirty="0" smtClean="0"/>
              <a:t>Nicotine  </a:t>
            </a:r>
            <a:r>
              <a:rPr lang="en-US" dirty="0" smtClean="0">
                <a:latin typeface="Calibri"/>
                <a:cs typeface="Calibri"/>
              </a:rPr>
              <a:t>→  ↑ </a:t>
            </a:r>
            <a:r>
              <a:rPr lang="en-US" dirty="0" err="1" smtClean="0">
                <a:latin typeface="Calibri"/>
                <a:cs typeface="Calibri"/>
              </a:rPr>
              <a:t>Orexinergic</a:t>
            </a:r>
            <a:r>
              <a:rPr lang="en-US" dirty="0" smtClean="0">
                <a:latin typeface="Calibri"/>
                <a:cs typeface="Calibri"/>
              </a:rPr>
              <a:t> Activity  →  ↑ Anxiety</a:t>
            </a: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r>
              <a:rPr lang="en-US" dirty="0" smtClean="0">
                <a:latin typeface="Calibri"/>
                <a:cs typeface="Calibri"/>
              </a:rPr>
              <a:t>Nicotine  →  ↑ 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 </a:t>
            </a:r>
            <a:r>
              <a:rPr lang="en-US" dirty="0" err="1" smtClean="0">
                <a:latin typeface="Calibri"/>
                <a:cs typeface="Calibri"/>
              </a:rPr>
              <a:t>nAChR</a:t>
            </a:r>
            <a:r>
              <a:rPr lang="en-US" dirty="0" smtClean="0">
                <a:latin typeface="Calibri"/>
                <a:cs typeface="Calibri"/>
              </a:rPr>
              <a:t> Activity  →  ↓ Contextual Fear Learning</a:t>
            </a: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r>
              <a:rPr lang="en-US" dirty="0" smtClean="0">
                <a:latin typeface="Calibri"/>
                <a:cs typeface="Calibri"/>
              </a:rPr>
              <a:t>↑ </a:t>
            </a:r>
            <a:r>
              <a:rPr lang="el-GR" dirty="0" smtClean="0">
                <a:latin typeface="Calibri"/>
                <a:cs typeface="Calibri"/>
              </a:rPr>
              <a:t>α</a:t>
            </a:r>
            <a:r>
              <a:rPr lang="en-US" dirty="0" smtClean="0">
                <a:latin typeface="Calibri"/>
                <a:cs typeface="Calibri"/>
              </a:rPr>
              <a:t>7 &amp; 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 </a:t>
            </a:r>
            <a:r>
              <a:rPr lang="en-US" dirty="0" err="1" smtClean="0">
                <a:latin typeface="Calibri"/>
                <a:cs typeface="Calibri"/>
              </a:rPr>
              <a:t>nAChR</a:t>
            </a:r>
            <a:r>
              <a:rPr lang="en-US" dirty="0" smtClean="0">
                <a:latin typeface="Calibri"/>
                <a:cs typeface="Calibri"/>
              </a:rPr>
              <a:t> Activity in </a:t>
            </a:r>
            <a:r>
              <a:rPr lang="en-US" dirty="0" err="1" smtClean="0">
                <a:latin typeface="Calibri"/>
                <a:cs typeface="Calibri"/>
              </a:rPr>
              <a:t>Amygdala</a:t>
            </a:r>
            <a:r>
              <a:rPr lang="en-US" dirty="0" smtClean="0">
                <a:latin typeface="Calibri"/>
                <a:cs typeface="Calibri"/>
              </a:rPr>
              <a:t>  →  ↑ BLA Activity  →  ↑Anxiety/Depression/Despair</a:t>
            </a: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Tx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↑ </a:t>
            </a:r>
            <a:r>
              <a:rPr lang="el-GR" dirty="0" smtClean="0">
                <a:latin typeface="Calibri"/>
                <a:cs typeface="Calibri"/>
              </a:rPr>
              <a:t>β</a:t>
            </a:r>
            <a:r>
              <a:rPr lang="en-US" dirty="0" smtClean="0">
                <a:latin typeface="Calibri"/>
                <a:cs typeface="Calibri"/>
              </a:rPr>
              <a:t>2 </a:t>
            </a:r>
            <a:r>
              <a:rPr lang="en-US" dirty="0" err="1" smtClean="0">
                <a:latin typeface="Calibri"/>
                <a:cs typeface="Calibri"/>
              </a:rPr>
              <a:t>nAChR</a:t>
            </a:r>
            <a:r>
              <a:rPr lang="en-US" dirty="0" smtClean="0">
                <a:latin typeface="Calibri"/>
                <a:cs typeface="Calibri"/>
              </a:rPr>
              <a:t> Activity in </a:t>
            </a:r>
            <a:r>
              <a:rPr lang="en-US" dirty="0" err="1" smtClean="0">
                <a:latin typeface="Calibri"/>
                <a:cs typeface="Calibri"/>
              </a:rPr>
              <a:t>Amygdala</a:t>
            </a:r>
            <a:r>
              <a:rPr lang="en-US" dirty="0" smtClean="0">
                <a:latin typeface="Calibri"/>
                <a:cs typeface="Calibri"/>
              </a:rPr>
              <a:t>  →  ↑ BLA Activity  →  ↑Social Stress</a:t>
            </a:r>
          </a:p>
          <a:p>
            <a:pPr marL="342900" indent="-342900">
              <a:buClr>
                <a:schemeClr val="accent2"/>
              </a:buClr>
              <a:buAutoNum type="arabicPeriod"/>
            </a:pPr>
            <a:endParaRPr lang="en-US" dirty="0"/>
          </a:p>
        </p:txBody>
      </p:sp>
      <p:sp>
        <p:nvSpPr>
          <p:cNvPr id="4" name="&quot;No&quot; Symbol 3"/>
          <p:cNvSpPr/>
          <p:nvPr/>
        </p:nvSpPr>
        <p:spPr>
          <a:xfrm>
            <a:off x="304800" y="2590800"/>
            <a:ext cx="990600" cy="990600"/>
          </a:xfrm>
          <a:prstGeom prst="noSmoking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pic>
        <p:nvPicPr>
          <p:cNvPr id="92162" name="Picture 2" descr="Image result for cigarett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600500" y="2124501"/>
            <a:ext cx="2147275" cy="1251074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4191000" y="2133600"/>
            <a:ext cx="1371600" cy="2971800"/>
            <a:chOff x="4876800" y="2133600"/>
            <a:chExt cx="1371600" cy="2971800"/>
          </a:xfrm>
        </p:grpSpPr>
        <p:sp>
          <p:nvSpPr>
            <p:cNvPr id="10" name="Isosceles Triangle 9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sp>
        <p:nvSpPr>
          <p:cNvPr id="13" name="Lightning Bolt 12"/>
          <p:cNvSpPr/>
          <p:nvPr/>
        </p:nvSpPr>
        <p:spPr>
          <a:xfrm rot="830377">
            <a:off x="4931776" y="3457978"/>
            <a:ext cx="381000" cy="114300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15000" y="26670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4" name="Picture 4" descr="Image result for anxiety"/>
          <p:cNvPicPr>
            <a:picLocks noChangeAspect="1" noChangeArrowheads="1"/>
          </p:cNvPicPr>
          <p:nvPr/>
        </p:nvPicPr>
        <p:blipFill>
          <a:blip r:embed="rId3" cstate="print"/>
          <a:srcRect l="55182"/>
          <a:stretch>
            <a:fillRect/>
          </a:stretch>
        </p:blipFill>
        <p:spPr bwMode="auto">
          <a:xfrm>
            <a:off x="6828202" y="1600201"/>
            <a:ext cx="2315798" cy="25908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>
            <a:off x="838200" y="26670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435806" y="2903641"/>
            <a:ext cx="1919889" cy="753959"/>
            <a:chOff x="2435806" y="2903641"/>
            <a:chExt cx="1919889" cy="753959"/>
          </a:xfrm>
        </p:grpSpPr>
        <p:grpSp>
          <p:nvGrpSpPr>
            <p:cNvPr id="18" name="Group 17"/>
            <p:cNvGrpSpPr/>
            <p:nvPr/>
          </p:nvGrpSpPr>
          <p:grpSpPr>
            <a:xfrm rot="15316138">
              <a:off x="3020350" y="2319097"/>
              <a:ext cx="750801" cy="1919889"/>
              <a:chOff x="6096000" y="4191000"/>
              <a:chExt cx="533400" cy="1198581"/>
            </a:xfrm>
            <a:solidFill>
              <a:srgbClr val="7030A0"/>
            </a:solidFill>
          </p:grpSpPr>
          <p:sp>
            <p:nvSpPr>
              <p:cNvPr id="19" name="Oval 18"/>
              <p:cNvSpPr/>
              <p:nvPr/>
            </p:nvSpPr>
            <p:spPr>
              <a:xfrm>
                <a:off x="6096000" y="4191000"/>
                <a:ext cx="533400" cy="38100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Down Arrow 19"/>
              <p:cNvSpPr/>
              <p:nvPr/>
            </p:nvSpPr>
            <p:spPr>
              <a:xfrm>
                <a:off x="6324600" y="4572000"/>
                <a:ext cx="76200" cy="609600"/>
              </a:xfrm>
              <a:prstGeom prst="downArrow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/>
              <p:cNvSpPr/>
              <p:nvPr/>
            </p:nvSpPr>
            <p:spPr>
              <a:xfrm rot="8190646">
                <a:off x="6222796" y="5130944"/>
                <a:ext cx="279808" cy="258637"/>
              </a:xfrm>
              <a:prstGeom prst="rtTriangl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38400" y="32574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ACh</a:t>
              </a:r>
              <a:endParaRPr lang="en-US" sz="2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1914167"/>
            <a:ext cx="1826237" cy="824525"/>
            <a:chOff x="2438400" y="1914167"/>
            <a:chExt cx="1826237" cy="824525"/>
          </a:xfrm>
        </p:grpSpPr>
        <p:grpSp>
          <p:nvGrpSpPr>
            <p:cNvPr id="22" name="Group 21"/>
            <p:cNvGrpSpPr/>
            <p:nvPr/>
          </p:nvGrpSpPr>
          <p:grpSpPr>
            <a:xfrm rot="17170831">
              <a:off x="2940538" y="1414593"/>
              <a:ext cx="824525" cy="1823673"/>
              <a:chOff x="6096000" y="4191000"/>
              <a:chExt cx="533400" cy="1198581"/>
            </a:xfrm>
            <a:solidFill>
              <a:schemeClr val="accent5"/>
            </a:solidFill>
          </p:grpSpPr>
          <p:sp>
            <p:nvSpPr>
              <p:cNvPr id="23" name="Oval 22"/>
              <p:cNvSpPr/>
              <p:nvPr/>
            </p:nvSpPr>
            <p:spPr>
              <a:xfrm>
                <a:off x="6096000" y="4191000"/>
                <a:ext cx="533400" cy="381000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Down Arrow 23"/>
              <p:cNvSpPr/>
              <p:nvPr/>
            </p:nvSpPr>
            <p:spPr>
              <a:xfrm>
                <a:off x="6324600" y="4572000"/>
                <a:ext cx="76200" cy="609600"/>
              </a:xfrm>
              <a:prstGeom prst="downArrow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Triangle 24"/>
              <p:cNvSpPr/>
              <p:nvPr/>
            </p:nvSpPr>
            <p:spPr>
              <a:xfrm rot="8190646">
                <a:off x="6222796" y="5130944"/>
                <a:ext cx="279808" cy="258637"/>
              </a:xfrm>
              <a:prstGeom prst="rtTriangl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438400" y="1916668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Glu</a:t>
              </a:r>
              <a:endParaRPr lang="en-US" sz="2400" dirty="0"/>
            </a:p>
          </p:txBody>
        </p:sp>
      </p:grpSp>
      <p:sp>
        <p:nvSpPr>
          <p:cNvPr id="30" name="Lightning Bolt 29"/>
          <p:cNvSpPr/>
          <p:nvPr/>
        </p:nvSpPr>
        <p:spPr>
          <a:xfrm rot="18437266">
            <a:off x="3353456" y="1876380"/>
            <a:ext cx="283069" cy="716553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ightning Bolt 30"/>
          <p:cNvSpPr/>
          <p:nvPr/>
        </p:nvSpPr>
        <p:spPr>
          <a:xfrm rot="16392061">
            <a:off x="3272087" y="2757003"/>
            <a:ext cx="283069" cy="716553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66" name="Picture 6" descr="Image result for amygdal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3429000"/>
            <a:ext cx="3505200" cy="3308831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6019800" y="4953000"/>
            <a:ext cx="1447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1"/>
                </a:solidFill>
                <a:latin typeface="AR DELANEY" pitchFamily="2" charset="0"/>
              </a:rPr>
              <a:t>?</a:t>
            </a:r>
            <a:endParaRPr lang="en-US" sz="9600" dirty="0">
              <a:solidFill>
                <a:schemeClr val="accent1"/>
              </a:solidFill>
              <a:latin typeface="AR DELAN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0" grpId="0" animBg="1"/>
      <p:bldP spid="30" grpId="1" animBg="1"/>
      <p:bldP spid="31" grpId="0" animBg="1"/>
      <p:bldP spid="31" grpId="1" animBg="1"/>
      <p:bldP spid="3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ghtning Bolt 54"/>
          <p:cNvSpPr/>
          <p:nvPr/>
        </p:nvSpPr>
        <p:spPr>
          <a:xfrm rot="2077432">
            <a:off x="5195418" y="3610378"/>
            <a:ext cx="381000" cy="114300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ightning Bolt 53"/>
          <p:cNvSpPr/>
          <p:nvPr/>
        </p:nvSpPr>
        <p:spPr>
          <a:xfrm rot="20941486">
            <a:off x="4238079" y="3454816"/>
            <a:ext cx="381000" cy="114300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ightning Bolt 52"/>
          <p:cNvSpPr/>
          <p:nvPr/>
        </p:nvSpPr>
        <p:spPr>
          <a:xfrm rot="194144">
            <a:off x="4540045" y="3363469"/>
            <a:ext cx="381000" cy="114300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11"/>
          <p:cNvGrpSpPr/>
          <p:nvPr/>
        </p:nvGrpSpPr>
        <p:grpSpPr>
          <a:xfrm rot="19952957">
            <a:off x="3372122" y="2289557"/>
            <a:ext cx="1371600" cy="2971800"/>
            <a:chOff x="4876800" y="2133600"/>
            <a:chExt cx="1371600" cy="2971800"/>
          </a:xfrm>
        </p:grpSpPr>
        <p:sp>
          <p:nvSpPr>
            <p:cNvPr id="49" name="Isosceles Triangle 48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grpSp>
        <p:nvGrpSpPr>
          <p:cNvPr id="43" name="Group 11"/>
          <p:cNvGrpSpPr/>
          <p:nvPr/>
        </p:nvGrpSpPr>
        <p:grpSpPr>
          <a:xfrm rot="20591664">
            <a:off x="3714478" y="2130139"/>
            <a:ext cx="1371600" cy="2971800"/>
            <a:chOff x="4876800" y="2133600"/>
            <a:chExt cx="1371600" cy="2971800"/>
          </a:xfrm>
        </p:grpSpPr>
        <p:sp>
          <p:nvSpPr>
            <p:cNvPr id="44" name="Isosceles Triangle 43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pic>
        <p:nvPicPr>
          <p:cNvPr id="92162" name="Picture 2" descr="Image result for cigarett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752900" y="2124501"/>
            <a:ext cx="2147275" cy="1251074"/>
          </a:xfrm>
          <a:prstGeom prst="rect">
            <a:avLst/>
          </a:prstGeom>
          <a:noFill/>
        </p:spPr>
      </p:pic>
      <p:grpSp>
        <p:nvGrpSpPr>
          <p:cNvPr id="2" name="Group 11"/>
          <p:cNvGrpSpPr/>
          <p:nvPr/>
        </p:nvGrpSpPr>
        <p:grpSpPr>
          <a:xfrm>
            <a:off x="4191000" y="2133600"/>
            <a:ext cx="1371600" cy="2971800"/>
            <a:chOff x="4876800" y="2133600"/>
            <a:chExt cx="1371600" cy="2971800"/>
          </a:xfrm>
        </p:grpSpPr>
        <p:sp>
          <p:nvSpPr>
            <p:cNvPr id="10" name="Isosceles Triangle 9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sp>
        <p:nvSpPr>
          <p:cNvPr id="13" name="Lightning Bolt 12"/>
          <p:cNvSpPr/>
          <p:nvPr/>
        </p:nvSpPr>
        <p:spPr>
          <a:xfrm rot="830377">
            <a:off x="4931776" y="3457978"/>
            <a:ext cx="381000" cy="114300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19400" y="27432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in utero bab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160"/>
            <a:ext cx="2057400" cy="1400415"/>
          </a:xfrm>
          <a:prstGeom prst="rect">
            <a:avLst/>
          </a:prstGeom>
          <a:noFill/>
        </p:spPr>
      </p:pic>
      <p:grpSp>
        <p:nvGrpSpPr>
          <p:cNvPr id="32" name="Group 11"/>
          <p:cNvGrpSpPr/>
          <p:nvPr/>
        </p:nvGrpSpPr>
        <p:grpSpPr>
          <a:xfrm rot="753885">
            <a:off x="4648200" y="2209800"/>
            <a:ext cx="1371600" cy="2971800"/>
            <a:chOff x="4876800" y="2133600"/>
            <a:chExt cx="1371600" cy="2971800"/>
          </a:xfrm>
        </p:grpSpPr>
        <p:sp>
          <p:nvSpPr>
            <p:cNvPr id="34" name="Isosceles Triangle 33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grpSp>
        <p:nvGrpSpPr>
          <p:cNvPr id="38" name="Group 11"/>
          <p:cNvGrpSpPr/>
          <p:nvPr/>
        </p:nvGrpSpPr>
        <p:grpSpPr>
          <a:xfrm rot="1330372">
            <a:off x="4878823" y="2323405"/>
            <a:ext cx="1371600" cy="2971800"/>
            <a:chOff x="4876800" y="2133600"/>
            <a:chExt cx="1371600" cy="2971800"/>
          </a:xfrm>
        </p:grpSpPr>
        <p:sp>
          <p:nvSpPr>
            <p:cNvPr id="39" name="Isosceles Triangle 38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sp>
        <p:nvSpPr>
          <p:cNvPr id="56" name="Lightning Bolt 55"/>
          <p:cNvSpPr/>
          <p:nvPr/>
        </p:nvSpPr>
        <p:spPr>
          <a:xfrm rot="2399964">
            <a:off x="5347818" y="3762778"/>
            <a:ext cx="381000" cy="114300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66" name="Picture 6" descr="Image result for amygdal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3505200"/>
            <a:ext cx="3505200" cy="3308831"/>
          </a:xfrm>
          <a:prstGeom prst="rect">
            <a:avLst/>
          </a:prstGeom>
          <a:noFill/>
        </p:spPr>
      </p:pic>
      <p:cxnSp>
        <p:nvCxnSpPr>
          <p:cNvPr id="57" name="Straight Arrow Connector 56"/>
          <p:cNvCxnSpPr/>
          <p:nvPr/>
        </p:nvCxnSpPr>
        <p:spPr>
          <a:xfrm>
            <a:off x="6705600" y="3276600"/>
            <a:ext cx="533400" cy="990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248400" y="44196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ADHD</a:t>
            </a:r>
          </a:p>
          <a:p>
            <a:pPr algn="ctr"/>
            <a:r>
              <a:rPr lang="en-US" dirty="0" smtClean="0"/>
              <a:t>Addictive Personality</a:t>
            </a:r>
          </a:p>
          <a:p>
            <a:pPr algn="ctr"/>
            <a:r>
              <a:rPr lang="en-US" dirty="0" smtClean="0"/>
              <a:t>Antisocial Behaviors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010400" y="5029200"/>
            <a:ext cx="1447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1"/>
                </a:solidFill>
                <a:latin typeface="AR DELANEY" pitchFamily="2" charset="0"/>
              </a:rPr>
              <a:t>?</a:t>
            </a:r>
            <a:endParaRPr lang="en-US" sz="9600" dirty="0">
              <a:solidFill>
                <a:schemeClr val="accent1"/>
              </a:solidFill>
              <a:latin typeface="AR DELAN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4" grpId="0" animBg="1"/>
      <p:bldP spid="54" grpId="1" animBg="1"/>
      <p:bldP spid="53" grpId="0" animBg="1"/>
      <p:bldP spid="53" grpId="1" animBg="1"/>
      <p:bldP spid="13" grpId="0" animBg="1"/>
      <p:bldP spid="13" grpId="1" animBg="1"/>
      <p:bldP spid="56" grpId="0" animBg="1"/>
      <p:bldP spid="56" grpId="1" animBg="1"/>
      <p:bldP spid="59" grpId="0"/>
      <p:bldP spid="6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pic>
        <p:nvPicPr>
          <p:cNvPr id="4" name="Picture 2" descr="Image result for cigarett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600500" y="2124501"/>
            <a:ext cx="2147275" cy="125107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838200" y="26670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&quot; Symbol 5"/>
          <p:cNvSpPr/>
          <p:nvPr/>
        </p:nvSpPr>
        <p:spPr>
          <a:xfrm>
            <a:off x="0" y="2209800"/>
            <a:ext cx="990600" cy="990600"/>
          </a:xfrm>
          <a:prstGeom prst="noSmoking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3186" name="Picture 2" descr="Image result for b2 nicotinic receptor"/>
          <p:cNvPicPr>
            <a:picLocks noChangeAspect="1" noChangeArrowheads="1"/>
          </p:cNvPicPr>
          <p:nvPr/>
        </p:nvPicPr>
        <p:blipFill>
          <a:blip r:embed="rId3" cstate="print"/>
          <a:srcRect t="59033"/>
          <a:stretch>
            <a:fillRect/>
          </a:stretch>
        </p:blipFill>
        <p:spPr bwMode="auto">
          <a:xfrm>
            <a:off x="1828800" y="2057400"/>
            <a:ext cx="3432372" cy="2219325"/>
          </a:xfrm>
          <a:prstGeom prst="rect">
            <a:avLst/>
          </a:prstGeom>
          <a:noFill/>
        </p:spPr>
      </p:pic>
      <p:pic>
        <p:nvPicPr>
          <p:cNvPr id="8" name="Picture 2" descr="Image result for b2 nicotinic recep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33"/>
          <a:stretch>
            <a:fillRect/>
          </a:stretch>
        </p:blipFill>
        <p:spPr bwMode="auto">
          <a:xfrm>
            <a:off x="2133600" y="3048000"/>
            <a:ext cx="2057400" cy="1330287"/>
          </a:xfrm>
          <a:prstGeom prst="rect">
            <a:avLst/>
          </a:prstGeom>
          <a:noFill/>
        </p:spPr>
      </p:pic>
      <p:pic>
        <p:nvPicPr>
          <p:cNvPr id="9" name="Picture 2" descr="Image result for b2 nicotinic recep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33"/>
          <a:stretch>
            <a:fillRect/>
          </a:stretch>
        </p:blipFill>
        <p:spPr bwMode="auto">
          <a:xfrm>
            <a:off x="3886200" y="2438400"/>
            <a:ext cx="2057400" cy="1330287"/>
          </a:xfrm>
          <a:prstGeom prst="rect">
            <a:avLst/>
          </a:prstGeom>
          <a:noFill/>
        </p:spPr>
      </p:pic>
      <p:pic>
        <p:nvPicPr>
          <p:cNvPr id="10" name="Picture 2" descr="Image result for b2 nicotinic recep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33"/>
          <a:stretch>
            <a:fillRect/>
          </a:stretch>
        </p:blipFill>
        <p:spPr bwMode="auto">
          <a:xfrm>
            <a:off x="3124200" y="1717713"/>
            <a:ext cx="2057400" cy="1330287"/>
          </a:xfrm>
          <a:prstGeom prst="rect">
            <a:avLst/>
          </a:prstGeom>
          <a:noFill/>
        </p:spPr>
      </p:pic>
      <p:pic>
        <p:nvPicPr>
          <p:cNvPr id="11" name="Picture 2" descr="Image result for b2 nicotinic recep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33"/>
          <a:stretch>
            <a:fillRect/>
          </a:stretch>
        </p:blipFill>
        <p:spPr bwMode="auto">
          <a:xfrm>
            <a:off x="3505200" y="3352800"/>
            <a:ext cx="2057400" cy="1330287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>
            <a:off x="6019800" y="28194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188" name="Picture 4" descr="Image result for sca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0923" y="2114168"/>
            <a:ext cx="2243077" cy="1772032"/>
          </a:xfrm>
          <a:prstGeom prst="rect">
            <a:avLst/>
          </a:prstGeom>
          <a:noFill/>
        </p:spPr>
      </p:pic>
      <p:pic>
        <p:nvPicPr>
          <p:cNvPr id="14" name="Picture 6" descr="Image result for amygdal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3853969"/>
            <a:ext cx="3505200" cy="330883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34000" y="5377969"/>
            <a:ext cx="1447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1"/>
                </a:solidFill>
                <a:latin typeface="AR DELANEY" pitchFamily="2" charset="0"/>
              </a:rPr>
              <a:t>?</a:t>
            </a:r>
            <a:endParaRPr lang="en-US" sz="9600" dirty="0">
              <a:solidFill>
                <a:schemeClr val="accent1"/>
              </a:solidFill>
              <a:latin typeface="AR DELAN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31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pic>
        <p:nvPicPr>
          <p:cNvPr id="4" name="Picture 2" descr="Image result for b2 nicotinic recept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33"/>
          <a:stretch>
            <a:fillRect/>
          </a:stretch>
        </p:blipFill>
        <p:spPr bwMode="auto">
          <a:xfrm>
            <a:off x="685800" y="2514600"/>
            <a:ext cx="2646648" cy="1711287"/>
          </a:xfrm>
          <a:prstGeom prst="rect">
            <a:avLst/>
          </a:prstGeom>
          <a:noFill/>
        </p:spPr>
      </p:pic>
      <p:sp>
        <p:nvSpPr>
          <p:cNvPr id="5" name="Up Arrow 4"/>
          <p:cNvSpPr/>
          <p:nvPr/>
        </p:nvSpPr>
        <p:spPr>
          <a:xfrm>
            <a:off x="152400" y="2667000"/>
            <a:ext cx="533400" cy="10668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Image result for amygdal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1456338"/>
            <a:ext cx="3657600" cy="3452693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6553200" y="3505200"/>
            <a:ext cx="457200" cy="1219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210" name="Picture 2" descr="Image result for social anxie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1" y="4724399"/>
            <a:ext cx="2971800" cy="198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4.44444E-6 C 0.07465 -0.11551 0.14947 -0.23079 0.21406 -0.22662 C 0.27864 -0.22245 0.33333 -0.09861 0.38801 0.02523 " pathEditMode="relative" ptsTypes="a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33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if….</a:t>
            </a:r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685800" y="2514600"/>
            <a:ext cx="228600" cy="609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2554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Orexin</a:t>
            </a:r>
            <a:endParaRPr lang="en-US" sz="3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28956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social anxie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057399"/>
            <a:ext cx="2971800" cy="1981201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4114800"/>
            <a:ext cx="77724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And….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Up Arrow 8"/>
          <p:cNvSpPr/>
          <p:nvPr/>
        </p:nvSpPr>
        <p:spPr>
          <a:xfrm rot="10800000">
            <a:off x="609600" y="5181600"/>
            <a:ext cx="228600" cy="6096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5800" y="51448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latin typeface="Calibri"/>
                <a:cs typeface="Calibri"/>
              </a:rPr>
              <a:t>β2</a:t>
            </a:r>
            <a:r>
              <a:rPr lang="en-US" sz="3600" dirty="0" smtClean="0">
                <a:latin typeface="Calibri"/>
                <a:cs typeface="Calibri"/>
              </a:rPr>
              <a:t> </a:t>
            </a:r>
            <a:r>
              <a:rPr lang="en-US" sz="3600" dirty="0" err="1" smtClean="0">
                <a:latin typeface="Calibri"/>
                <a:cs typeface="Calibri"/>
              </a:rPr>
              <a:t>nAChR</a:t>
            </a:r>
            <a:r>
              <a:rPr lang="en-US" sz="3600" dirty="0" smtClean="0">
                <a:latin typeface="Calibri"/>
                <a:cs typeface="Calibri"/>
              </a:rPr>
              <a:t> activation</a:t>
            </a:r>
            <a:endParaRPr lang="en-US" sz="36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29200" y="54864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58" name="Picture 2" descr="Image result for sociable 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3254" y="4495800"/>
            <a:ext cx="2842146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Acetylcholine and It’s Receptors</a:t>
            </a:r>
            <a:endParaRPr lang="en-US" dirty="0"/>
          </a:p>
        </p:txBody>
      </p:sp>
      <p:pic>
        <p:nvPicPr>
          <p:cNvPr id="22530" name="Picture 2" descr="Image result for acetylcholine 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664972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How might this work?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91000" y="2133600"/>
            <a:ext cx="1371600" cy="2971800"/>
            <a:chOff x="4876800" y="2133600"/>
            <a:chExt cx="1371600" cy="2971800"/>
          </a:xfrm>
        </p:grpSpPr>
        <p:sp>
          <p:nvSpPr>
            <p:cNvPr id="5" name="Isosceles Triangle 4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940239">
            <a:off x="2357367" y="2378876"/>
            <a:ext cx="1919889" cy="753959"/>
            <a:chOff x="2435806" y="2903641"/>
            <a:chExt cx="1919889" cy="753959"/>
          </a:xfrm>
        </p:grpSpPr>
        <p:grpSp>
          <p:nvGrpSpPr>
            <p:cNvPr id="10" name="Group 17"/>
            <p:cNvGrpSpPr/>
            <p:nvPr/>
          </p:nvGrpSpPr>
          <p:grpSpPr>
            <a:xfrm rot="15316138">
              <a:off x="3020350" y="2319097"/>
              <a:ext cx="750801" cy="1919889"/>
              <a:chOff x="6096000" y="4191000"/>
              <a:chExt cx="533400" cy="1198581"/>
            </a:xfrm>
            <a:solidFill>
              <a:srgbClr val="7030A0"/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6096000" y="4191000"/>
                <a:ext cx="533400" cy="38100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Down Arrow 12"/>
              <p:cNvSpPr/>
              <p:nvPr/>
            </p:nvSpPr>
            <p:spPr>
              <a:xfrm>
                <a:off x="6324600" y="4572000"/>
                <a:ext cx="76200" cy="609600"/>
              </a:xfrm>
              <a:prstGeom prst="downArrow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8190646">
                <a:off x="6222796" y="5130944"/>
                <a:ext cx="279808" cy="258637"/>
              </a:xfrm>
              <a:prstGeom prst="rtTriangl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438400" y="32574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ACh</a:t>
              </a:r>
              <a:endParaRPr lang="en-US" sz="20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114800" y="2667000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67200" y="1905000"/>
            <a:ext cx="3810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95800" y="1600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"/>
                <a:cs typeface="Calibri"/>
              </a:rPr>
              <a:t>β2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nAChR</a:t>
            </a:r>
            <a:endParaRPr lang="en-US" dirty="0"/>
          </a:p>
        </p:txBody>
      </p:sp>
      <p:sp>
        <p:nvSpPr>
          <p:cNvPr id="21" name="Lightning Bolt 20"/>
          <p:cNvSpPr/>
          <p:nvPr/>
        </p:nvSpPr>
        <p:spPr>
          <a:xfrm rot="17338589">
            <a:off x="3272087" y="2286976"/>
            <a:ext cx="283069" cy="716553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ghtning Bolt 21"/>
          <p:cNvSpPr/>
          <p:nvPr/>
        </p:nvSpPr>
        <p:spPr>
          <a:xfrm rot="1960661">
            <a:off x="4734871" y="3430818"/>
            <a:ext cx="909005" cy="1152072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000" y="2971800"/>
            <a:ext cx="990599" cy="1219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Image result for social anxie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190999"/>
            <a:ext cx="2971800" cy="1981201"/>
          </a:xfrm>
          <a:prstGeom prst="rect">
            <a:avLst/>
          </a:prstGeom>
          <a:noFill/>
        </p:spPr>
      </p:pic>
      <p:sp>
        <p:nvSpPr>
          <p:cNvPr id="26" name="&quot;No&quot; Symbol 25"/>
          <p:cNvSpPr/>
          <p:nvPr/>
        </p:nvSpPr>
        <p:spPr>
          <a:xfrm>
            <a:off x="4114800" y="2590800"/>
            <a:ext cx="228600" cy="228600"/>
          </a:xfrm>
          <a:prstGeom prst="noSmoking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" descr="Image result for sociable 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267200"/>
            <a:ext cx="2842146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1" grpId="1" animBg="1"/>
      <p:bldP spid="22" grpId="0" animBg="1"/>
      <p:bldP spid="22" grpId="1" animBg="1"/>
      <p:bldP spid="22" grpId="2" animBg="1"/>
      <p:bldP spid="2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219200" y="5638800"/>
            <a:ext cx="3810000" cy="13716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How might this work?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90800" y="2438400"/>
            <a:ext cx="1371600" cy="2971800"/>
            <a:chOff x="4876800" y="2133600"/>
            <a:chExt cx="1371600" cy="2971800"/>
          </a:xfrm>
        </p:grpSpPr>
        <p:sp>
          <p:nvSpPr>
            <p:cNvPr id="5" name="Isosceles Triangle 4"/>
            <p:cNvSpPr/>
            <p:nvPr/>
          </p:nvSpPr>
          <p:spPr>
            <a:xfrm>
              <a:off x="5257800" y="4648200"/>
              <a:ext cx="609600" cy="457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86400" y="3200400"/>
              <a:ext cx="152400" cy="1676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876800" y="2133600"/>
              <a:ext cx="1371600" cy="1143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9200" y="23622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/>
                <a:t>Orx</a:t>
              </a:r>
              <a:endParaRPr lang="en-US" sz="3600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4553454">
            <a:off x="1031243" y="4379703"/>
            <a:ext cx="1919889" cy="753959"/>
            <a:chOff x="2435806" y="2903641"/>
            <a:chExt cx="1919889" cy="753959"/>
          </a:xfrm>
        </p:grpSpPr>
        <p:grpSp>
          <p:nvGrpSpPr>
            <p:cNvPr id="10" name="Group 17"/>
            <p:cNvGrpSpPr/>
            <p:nvPr/>
          </p:nvGrpSpPr>
          <p:grpSpPr>
            <a:xfrm rot="15316138">
              <a:off x="3020350" y="2319097"/>
              <a:ext cx="750801" cy="1919889"/>
              <a:chOff x="6096000" y="4191000"/>
              <a:chExt cx="533400" cy="1198581"/>
            </a:xfrm>
            <a:solidFill>
              <a:srgbClr val="7030A0"/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6096000" y="4191000"/>
                <a:ext cx="533400" cy="38100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Down Arrow 12"/>
              <p:cNvSpPr/>
              <p:nvPr/>
            </p:nvSpPr>
            <p:spPr>
              <a:xfrm>
                <a:off x="6324600" y="4572000"/>
                <a:ext cx="76200" cy="609600"/>
              </a:xfrm>
              <a:prstGeom prst="downArrow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8190646">
                <a:off x="6222796" y="5130944"/>
                <a:ext cx="279808" cy="258637"/>
              </a:xfrm>
              <a:prstGeom prst="rtTriangl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438400" y="32574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ACh</a:t>
              </a:r>
              <a:endParaRPr lang="en-US" sz="2000" dirty="0"/>
            </a:p>
          </p:txBody>
        </p:sp>
      </p:grpSp>
      <p:sp>
        <p:nvSpPr>
          <p:cNvPr id="15" name="Rectangle 14"/>
          <p:cNvSpPr/>
          <p:nvPr/>
        </p:nvSpPr>
        <p:spPr>
          <a:xfrm rot="5242939">
            <a:off x="2291181" y="5640421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5" idx="2"/>
          </p:cNvCxnSpPr>
          <p:nvPr/>
        </p:nvCxnSpPr>
        <p:spPr>
          <a:xfrm>
            <a:off x="1143000" y="5484898"/>
            <a:ext cx="1224421" cy="195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"/>
                <a:cs typeface="Calibri"/>
              </a:rPr>
              <a:t>β2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nAChR</a:t>
            </a:r>
            <a:endParaRPr lang="en-US" dirty="0"/>
          </a:p>
        </p:txBody>
      </p:sp>
      <p:sp>
        <p:nvSpPr>
          <p:cNvPr id="21" name="Lightning Bolt 20"/>
          <p:cNvSpPr/>
          <p:nvPr/>
        </p:nvSpPr>
        <p:spPr>
          <a:xfrm rot="20951804">
            <a:off x="1945963" y="4287803"/>
            <a:ext cx="283069" cy="716553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ghtning Bolt 21"/>
          <p:cNvSpPr/>
          <p:nvPr/>
        </p:nvSpPr>
        <p:spPr>
          <a:xfrm rot="1960661">
            <a:off x="3134671" y="3735618"/>
            <a:ext cx="909005" cy="1152072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419600" y="5257800"/>
            <a:ext cx="1219199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Image result for social anxie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190999"/>
            <a:ext cx="2971800" cy="1981201"/>
          </a:xfrm>
          <a:prstGeom prst="rect">
            <a:avLst/>
          </a:prstGeom>
          <a:noFill/>
        </p:spPr>
      </p:pic>
      <p:sp>
        <p:nvSpPr>
          <p:cNvPr id="26" name="&quot;No&quot; Symbol 25"/>
          <p:cNvSpPr/>
          <p:nvPr/>
        </p:nvSpPr>
        <p:spPr>
          <a:xfrm>
            <a:off x="2286000" y="5562600"/>
            <a:ext cx="228600" cy="228600"/>
          </a:xfrm>
          <a:prstGeom prst="noSmoking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" descr="Image result for sociable 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267200"/>
            <a:ext cx="2842146" cy="2133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905000" y="59684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Amygdala</a:t>
            </a:r>
            <a:endParaRPr lang="en-US" sz="3200" b="1" dirty="0"/>
          </a:p>
        </p:txBody>
      </p:sp>
      <p:sp>
        <p:nvSpPr>
          <p:cNvPr id="33" name="Isosceles Triangle 32"/>
          <p:cNvSpPr/>
          <p:nvPr/>
        </p:nvSpPr>
        <p:spPr>
          <a:xfrm rot="10800000">
            <a:off x="3200400" y="5562600"/>
            <a:ext cx="228600" cy="30480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endCxn id="33" idx="1"/>
          </p:cNvCxnSpPr>
          <p:nvPr/>
        </p:nvCxnSpPr>
        <p:spPr>
          <a:xfrm flipH="1">
            <a:off x="3371850" y="4951498"/>
            <a:ext cx="1271129" cy="7635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343400" y="4583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OrxR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20" grpId="0"/>
      <p:bldP spid="21" grpId="0" animBg="1"/>
      <p:bldP spid="21" grpId="1" animBg="1"/>
      <p:bldP spid="22" grpId="0" animBg="1"/>
      <p:bldP spid="22" grpId="1" animBg="1"/>
      <p:bldP spid="26" grpId="0" animBg="1"/>
      <p:bldP spid="31" grpId="0"/>
      <p:bldP spid="33" grpId="0" animBg="1"/>
      <p:bldP spid="3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419600" y="2971800"/>
            <a:ext cx="16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3200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LH Area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133600" y="4648200"/>
            <a:ext cx="1600200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495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Amygdala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752600" y="3352800"/>
            <a:ext cx="1295400" cy="4572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5000" y="33528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Basal Forebrain</a:t>
            </a:r>
            <a:endParaRPr lang="en-US" sz="1400" dirty="0"/>
          </a:p>
        </p:txBody>
      </p:sp>
      <p:sp>
        <p:nvSpPr>
          <p:cNvPr id="10" name="Isosceles Triangle 9"/>
          <p:cNvSpPr/>
          <p:nvPr/>
        </p:nvSpPr>
        <p:spPr>
          <a:xfrm>
            <a:off x="4114800" y="4648200"/>
            <a:ext cx="1524000" cy="6858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91000" y="4876800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Septohippocampal</a:t>
            </a:r>
            <a:r>
              <a:rPr lang="en-US" sz="1100" dirty="0" smtClean="0"/>
              <a:t> Area</a:t>
            </a:r>
            <a:endParaRPr lang="en-US" sz="1100" dirty="0"/>
          </a:p>
        </p:txBody>
      </p:sp>
      <p:sp>
        <p:nvSpPr>
          <p:cNvPr id="12" name="Hexagon 11"/>
          <p:cNvSpPr/>
          <p:nvPr/>
        </p:nvSpPr>
        <p:spPr>
          <a:xfrm>
            <a:off x="7467600" y="5410200"/>
            <a:ext cx="914400" cy="762000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9000" y="56358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PPT/LDT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5" idx="5"/>
          </p:cNvCxnSpPr>
          <p:nvPr/>
        </p:nvCxnSpPr>
        <p:spPr>
          <a:xfrm>
            <a:off x="5785456" y="3752289"/>
            <a:ext cx="1834544" cy="181031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4"/>
          </p:cNvCxnSpPr>
          <p:nvPr/>
        </p:nvCxnSpPr>
        <p:spPr>
          <a:xfrm flipH="1">
            <a:off x="4876800" y="3886200"/>
            <a:ext cx="342900" cy="91440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</p:cNvCxnSpPr>
          <p:nvPr/>
        </p:nvCxnSpPr>
        <p:spPr>
          <a:xfrm flipH="1">
            <a:off x="3200400" y="3752289"/>
            <a:ext cx="1453544" cy="104831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971800" y="3371289"/>
            <a:ext cx="1447800" cy="28631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0" y="2209800"/>
            <a:ext cx="1066800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nucleus </a:t>
            </a:r>
            <a:r>
              <a:rPr lang="en-US" sz="1200" dirty="0" err="1" smtClean="0">
                <a:ln>
                  <a:solidFill>
                    <a:sysClr val="windowText" lastClr="000000"/>
                  </a:solidFill>
                </a:ln>
              </a:rPr>
              <a:t>accumbens</a:t>
            </a:r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nucleus </a:t>
            </a:r>
            <a:r>
              <a:rPr lang="en-US" sz="1200" dirty="0" err="1" smtClean="0">
                <a:ln>
                  <a:solidFill>
                    <a:sysClr val="windowText" lastClr="000000"/>
                  </a:solidFill>
                </a:ln>
              </a:rPr>
              <a:t>basalis</a:t>
            </a:r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diagonal band of </a:t>
            </a:r>
            <a:r>
              <a:rPr lang="en-US" sz="1200" dirty="0" err="1" smtClean="0">
                <a:ln>
                  <a:solidFill>
                    <a:sysClr val="windowText" lastClr="000000"/>
                  </a:solidFill>
                </a:ln>
              </a:rPr>
              <a:t>Broca</a:t>
            </a:r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US" sz="1200" dirty="0" err="1" smtClean="0">
                <a:ln>
                  <a:solidFill>
                    <a:sysClr val="windowText" lastClr="000000"/>
                  </a:solidFill>
                </a:ln>
              </a:rPr>
              <a:t>substantia</a:t>
            </a:r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en-US" sz="1200" dirty="0" err="1" smtClean="0">
                <a:ln>
                  <a:solidFill>
                    <a:sysClr val="windowText" lastClr="000000"/>
                  </a:solidFill>
                </a:ln>
              </a:rPr>
              <a:t>innominata</a:t>
            </a:r>
            <a:endParaRPr lang="en-US" sz="1200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medial </a:t>
            </a:r>
            <a:r>
              <a:rPr lang="en-US" sz="1200" dirty="0" err="1" smtClean="0">
                <a:ln>
                  <a:solidFill>
                    <a:sysClr val="windowText" lastClr="000000"/>
                  </a:solidFill>
                </a:ln>
              </a:rPr>
              <a:t>septal</a:t>
            </a:r>
            <a:r>
              <a:rPr lang="en-US" sz="1200" dirty="0" smtClean="0">
                <a:ln>
                  <a:solidFill>
                    <a:sysClr val="windowText" lastClr="000000"/>
                  </a:solidFill>
                </a:ln>
              </a:rPr>
              <a:t> nucleus</a:t>
            </a:r>
            <a:endParaRPr lang="en-US" sz="1200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514600" y="3810000"/>
            <a:ext cx="152400" cy="9144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048000" y="3200400"/>
            <a:ext cx="1524000" cy="2286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105400" y="3886200"/>
            <a:ext cx="304800" cy="990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0"/>
          </p:cNvCxnSpPr>
          <p:nvPr/>
        </p:nvCxnSpPr>
        <p:spPr>
          <a:xfrm flipH="1" flipV="1">
            <a:off x="2819400" y="3810000"/>
            <a:ext cx="114300" cy="83820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48000" y="3581400"/>
            <a:ext cx="1524000" cy="114300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6" idx="6"/>
          </p:cNvCxnSpPr>
          <p:nvPr/>
        </p:nvCxnSpPr>
        <p:spPr>
          <a:xfrm>
            <a:off x="3733800" y="5105400"/>
            <a:ext cx="609600" cy="15240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 rot="5400000">
            <a:off x="6319419" y="1830421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477000" y="1688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</a:t>
            </a:r>
            <a:r>
              <a:rPr lang="el-GR" dirty="0" smtClean="0"/>
              <a:t>β</a:t>
            </a:r>
            <a:r>
              <a:rPr lang="en-US" dirty="0" smtClean="0"/>
              <a:t>2 </a:t>
            </a:r>
            <a:r>
              <a:rPr lang="en-US" dirty="0" err="1" smtClean="0"/>
              <a:t>nAChR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5400000">
            <a:off x="5410200" y="3810000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2369032">
            <a:off x="7393256" y="5626585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4420604">
            <a:off x="2392789" y="4730501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12774245">
            <a:off x="4498162" y="3103980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Everything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447800"/>
            <a:ext cx="90678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Not everything…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Remember, reward circuit is also involved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And…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err="1" smtClean="0"/>
              <a:t>amygdala</a:t>
            </a:r>
            <a:r>
              <a:rPr lang="en-US" dirty="0" smtClean="0"/>
              <a:t> has several divisions with independent functions</a:t>
            </a:r>
          </a:p>
          <a:p>
            <a:pPr>
              <a:buNone/>
            </a:pPr>
            <a:r>
              <a:rPr lang="en-US" dirty="0" smtClean="0"/>
              <a:t>		Orx</a:t>
            </a:r>
            <a:r>
              <a:rPr lang="en-US" baseline="-25000" dirty="0" smtClean="0"/>
              <a:t>2</a:t>
            </a:r>
            <a:r>
              <a:rPr lang="en-US" dirty="0" smtClean="0"/>
              <a:t>Rs in BLA appear to play an </a:t>
            </a:r>
            <a:r>
              <a:rPr lang="en-US" dirty="0" err="1" smtClean="0"/>
              <a:t>anxiolytic</a:t>
            </a:r>
            <a:r>
              <a:rPr lang="en-US" dirty="0" smtClean="0"/>
              <a:t> role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Arendt, D. H., et al. (2014). "</a:t>
            </a:r>
            <a:r>
              <a:rPr lang="en-US" sz="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Anxiolytic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function of the </a:t>
            </a:r>
            <a:r>
              <a:rPr lang="en-US" sz="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2/</a:t>
            </a:r>
            <a:r>
              <a:rPr lang="en-US" sz="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hypocretin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receptor in the </a:t>
            </a:r>
            <a:r>
              <a:rPr lang="en-US" sz="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basolateral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amygdala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</a:t>
            </a:r>
            <a:r>
              <a:rPr lang="en-US" sz="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Psychoneuroendocrinology</a:t>
            </a:r>
            <a:r>
              <a:rPr lang="en-US" sz="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40: 17-26.</a:t>
            </a:r>
          </a:p>
          <a:p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Nicotine can produce </a:t>
            </a:r>
            <a:r>
              <a:rPr lang="en-US" dirty="0" err="1" smtClean="0"/>
              <a:t>anxiogenic</a:t>
            </a:r>
            <a:r>
              <a:rPr lang="en-US" dirty="0" smtClean="0"/>
              <a:t> responses</a:t>
            </a:r>
          </a:p>
          <a:p>
            <a:pPr marL="788670" lvl="1" indent="-514350"/>
            <a:endParaRPr lang="en-US" dirty="0" smtClean="0"/>
          </a:p>
          <a:p>
            <a:pPr marL="514350" indent="-514350">
              <a:buAutoNum type="arabicPeriod"/>
            </a:pPr>
            <a:r>
              <a:rPr lang="el-GR" dirty="0" smtClean="0">
                <a:latin typeface="Calibri"/>
                <a:cs typeface="Calibri"/>
              </a:rPr>
              <a:t>β2</a:t>
            </a:r>
            <a:r>
              <a:rPr lang="en-US" dirty="0" smtClean="0">
                <a:latin typeface="Calibri"/>
                <a:cs typeface="Calibri"/>
              </a:rPr>
              <a:t> subunit contributes to anxious behaviors, contextual fear learning, and social stress susceptibility</a:t>
            </a:r>
          </a:p>
          <a:p>
            <a:pPr marL="514350" indent="-514350"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latin typeface="Calibri"/>
                <a:cs typeface="Calibri"/>
              </a:rPr>
              <a:t>Orexinergic</a:t>
            </a:r>
            <a:r>
              <a:rPr lang="en-US" dirty="0" smtClean="0">
                <a:latin typeface="Calibri"/>
                <a:cs typeface="Calibri"/>
              </a:rPr>
              <a:t> and cholinergic systems are largely intertwined</a:t>
            </a:r>
          </a:p>
          <a:p>
            <a:pPr marL="514350" indent="-514350"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Calibri"/>
                <a:cs typeface="Calibri"/>
              </a:rPr>
              <a:t>The </a:t>
            </a:r>
            <a:r>
              <a:rPr lang="en-US" dirty="0" err="1" smtClean="0">
                <a:latin typeface="Calibri"/>
                <a:cs typeface="Calibri"/>
              </a:rPr>
              <a:t>amygdala</a:t>
            </a:r>
            <a:r>
              <a:rPr lang="en-US" dirty="0" smtClean="0">
                <a:latin typeface="Calibri"/>
                <a:cs typeface="Calibri"/>
              </a:rPr>
              <a:t> is important for social stress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457200"/>
            <a:ext cx="9144000" cy="59436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2400" dirty="0" smtClean="0"/>
              <a:t>Arendt, D. H., et al. (2014). "</a:t>
            </a:r>
            <a:r>
              <a:rPr lang="en-US" sz="2400" dirty="0" err="1" smtClean="0"/>
              <a:t>Anxiolytic</a:t>
            </a:r>
            <a:r>
              <a:rPr lang="en-US" sz="2400" dirty="0" smtClean="0"/>
              <a:t> function of the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2/</a:t>
            </a:r>
            <a:r>
              <a:rPr lang="en-US" sz="2400" dirty="0" err="1" smtClean="0"/>
              <a:t>hypocretin</a:t>
            </a:r>
            <a:r>
              <a:rPr lang="en-US" sz="2400" dirty="0" smtClean="0"/>
              <a:t> A receptor in the </a:t>
            </a:r>
            <a:r>
              <a:rPr lang="en-US" sz="2400" dirty="0" err="1" smtClean="0"/>
              <a:t>basolateral</a:t>
            </a:r>
            <a:r>
              <a:rPr lang="en-US" sz="2400" dirty="0" smtClean="0"/>
              <a:t> </a:t>
            </a:r>
            <a:r>
              <a:rPr lang="en-US" sz="2400" dirty="0" err="1" smtClean="0"/>
              <a:t>amygdala</a:t>
            </a:r>
            <a:r>
              <a:rPr lang="en-US" sz="2400" dirty="0" smtClean="0"/>
              <a:t>." </a:t>
            </a:r>
            <a:r>
              <a:rPr lang="en-US" sz="2400" u="sng" dirty="0" err="1" smtClean="0"/>
              <a:t>Psychoneuroendocrinology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40: 17-26.</a:t>
            </a:r>
          </a:p>
          <a:p>
            <a:pPr>
              <a:buNone/>
            </a:pPr>
            <a:r>
              <a:rPr lang="en-US" sz="2400" dirty="0" smtClean="0"/>
              <a:t>Aston-Jones, G., et al. (2009). "Role of lateral hypothalamic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neurons in reward processing and addiction." </a:t>
            </a:r>
            <a:r>
              <a:rPr lang="en-US" sz="2400" u="sng" dirty="0" err="1" smtClean="0"/>
              <a:t>Neuropharmacology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56: 112-121</a:t>
            </a:r>
          </a:p>
          <a:p>
            <a:pPr>
              <a:buNone/>
            </a:pPr>
            <a:r>
              <a:rPr lang="en-US" sz="2400" dirty="0" err="1" smtClean="0"/>
              <a:t>Bertone</a:t>
            </a:r>
            <a:r>
              <a:rPr lang="en-US" sz="2400" dirty="0" smtClean="0"/>
              <a:t>, E. R., et al. (2002). "Environmental tobacco smoke and risk of malignant lymphoma in pet cats." </a:t>
            </a:r>
            <a:r>
              <a:rPr lang="en-US" sz="2400" u="sng" dirty="0" smtClean="0"/>
              <a:t>Am J </a:t>
            </a:r>
            <a:r>
              <a:rPr lang="en-US" sz="2400" u="sng" dirty="0" err="1" smtClean="0"/>
              <a:t>Epidemiol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156(3): 268-273.</a:t>
            </a:r>
          </a:p>
          <a:p>
            <a:pPr>
              <a:buNone/>
            </a:pPr>
            <a:r>
              <a:rPr lang="en-US" sz="2400" dirty="0" smtClean="0"/>
              <a:t>Breslau, N., et al. (1996). "Sleep disturbance and psychiatric disorders: a longitudinal epidemiological study of young adults." </a:t>
            </a:r>
            <a:r>
              <a:rPr lang="en-US" sz="2400" u="sng" dirty="0" smtClean="0"/>
              <a:t>Biological psychiatry </a:t>
            </a:r>
            <a:r>
              <a:rPr lang="en-US" sz="2400" b="1" u="sng" dirty="0" smtClean="0"/>
              <a:t>39(6): 411-418.</a:t>
            </a:r>
          </a:p>
          <a:p>
            <a:pPr>
              <a:buNone/>
            </a:pPr>
            <a:r>
              <a:rPr lang="en-US" sz="2400" dirty="0" smtClean="0"/>
              <a:t>Carbone, D. (1992). "Smoking and cancer." </a:t>
            </a:r>
            <a:r>
              <a:rPr lang="en-US" sz="2400" u="sng" dirty="0" smtClean="0"/>
              <a:t>The American journal of medicine </a:t>
            </a:r>
            <a:r>
              <a:rPr lang="en-US" sz="2400" b="1" u="sng" dirty="0" smtClean="0"/>
              <a:t>93(1): S13-S17.</a:t>
            </a:r>
          </a:p>
          <a:p>
            <a:pPr>
              <a:buNone/>
            </a:pPr>
            <a:r>
              <a:rPr lang="en-US" sz="2400" dirty="0" smtClean="0"/>
              <a:t>Chang, G.Q., et al. (2013). "Prenatal exposure to nicotine stimulates </a:t>
            </a:r>
            <a:r>
              <a:rPr lang="en-US" sz="2400" dirty="0" err="1" smtClean="0"/>
              <a:t>neurogenesis</a:t>
            </a:r>
            <a:r>
              <a:rPr lang="en-US" sz="2400" dirty="0" smtClean="0"/>
              <a:t> of </a:t>
            </a:r>
            <a:r>
              <a:rPr lang="en-US" sz="2400" dirty="0" err="1" smtClean="0"/>
              <a:t>orexigenic</a:t>
            </a:r>
            <a:r>
              <a:rPr lang="en-US" sz="2400" dirty="0" smtClean="0"/>
              <a:t> peptide-expressing neurons in hypothalamus and </a:t>
            </a:r>
            <a:r>
              <a:rPr lang="en-US" sz="2400" dirty="0" err="1" smtClean="0"/>
              <a:t>amygdala</a:t>
            </a:r>
            <a:r>
              <a:rPr lang="en-US" sz="2400" dirty="0" smtClean="0"/>
              <a:t>." </a:t>
            </a:r>
            <a:r>
              <a:rPr lang="en-US" sz="2400" u="sng" dirty="0" smtClean="0"/>
              <a:t>Journal of Neuroscience </a:t>
            </a:r>
            <a:r>
              <a:rPr lang="en-US" sz="2400" b="1" u="sng" dirty="0" smtClean="0"/>
              <a:t>33(34): 13600-13611.</a:t>
            </a:r>
          </a:p>
          <a:p>
            <a:pPr>
              <a:buNone/>
            </a:pPr>
            <a:r>
              <a:rPr lang="en-US" sz="2400" dirty="0" err="1" smtClean="0"/>
              <a:t>Changeux</a:t>
            </a:r>
            <a:r>
              <a:rPr lang="en-US" sz="2400" dirty="0" smtClean="0"/>
              <a:t>, J.-P. (2010). "Nicotine addiction and nicotinic receptors: lessons from genetically modified mice." </a:t>
            </a:r>
            <a:r>
              <a:rPr lang="en-US" sz="2400" u="sng" dirty="0" smtClean="0"/>
              <a:t>Nat Rev </a:t>
            </a:r>
            <a:r>
              <a:rPr lang="en-US" sz="2400" u="sng" dirty="0" err="1" smtClean="0"/>
              <a:t>Neurosci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11(6): 389-401.</a:t>
            </a:r>
          </a:p>
          <a:p>
            <a:pPr>
              <a:buNone/>
            </a:pPr>
            <a:r>
              <a:rPr lang="en-US" sz="2400" dirty="0" err="1" smtClean="0"/>
              <a:t>Drevets</a:t>
            </a:r>
            <a:r>
              <a:rPr lang="en-US" sz="2400" dirty="0" smtClean="0"/>
              <a:t>, W. C., et al. (2008). "Brain structural and functional abnormalities in mood disorders: implications for </a:t>
            </a:r>
            <a:r>
              <a:rPr lang="en-US" sz="2400" dirty="0" err="1" smtClean="0"/>
              <a:t>neurocircuitry</a:t>
            </a:r>
            <a:r>
              <a:rPr lang="en-US" sz="2400" dirty="0" smtClean="0"/>
              <a:t> models of depression." </a:t>
            </a:r>
            <a:r>
              <a:rPr lang="en-US" sz="2400" u="sng" dirty="0" smtClean="0"/>
              <a:t>Brain structure and function </a:t>
            </a:r>
            <a:r>
              <a:rPr lang="en-US" sz="2400" b="1" u="sng" dirty="0" smtClean="0"/>
              <a:t>213(1-2): 93-118.</a:t>
            </a:r>
          </a:p>
          <a:p>
            <a:pPr>
              <a:buNone/>
            </a:pPr>
            <a:r>
              <a:rPr lang="en-US" sz="2400" dirty="0" err="1" smtClean="0"/>
              <a:t>Eggermann</a:t>
            </a:r>
            <a:r>
              <a:rPr lang="en-US" sz="2400" dirty="0" smtClean="0"/>
              <a:t>, E., et al. (2001). "</a:t>
            </a:r>
            <a:r>
              <a:rPr lang="en-US" sz="2400" dirty="0" err="1" smtClean="0"/>
              <a:t>Orexins</a:t>
            </a:r>
            <a:r>
              <a:rPr lang="en-US" sz="2400" dirty="0" smtClean="0"/>
              <a:t>/</a:t>
            </a:r>
            <a:r>
              <a:rPr lang="en-US" sz="2400" dirty="0" err="1" smtClean="0"/>
              <a:t>hypocretins</a:t>
            </a:r>
            <a:r>
              <a:rPr lang="en-US" sz="2400" dirty="0" smtClean="0"/>
              <a:t> excite basal forebrain cholinergic </a:t>
            </a:r>
            <a:r>
              <a:rPr lang="en-US" sz="2400" dirty="0" err="1" smtClean="0"/>
              <a:t>neurones</a:t>
            </a:r>
            <a:r>
              <a:rPr lang="en-US" sz="2400" dirty="0" smtClean="0"/>
              <a:t>." </a:t>
            </a:r>
            <a:r>
              <a:rPr lang="en-US" sz="2400" u="sng" dirty="0" smtClean="0"/>
              <a:t>Neuroscience </a:t>
            </a:r>
            <a:r>
              <a:rPr lang="en-US" sz="2400" b="1" u="sng" dirty="0" smtClean="0"/>
              <a:t>108(2): 177-181.</a:t>
            </a:r>
          </a:p>
          <a:p>
            <a:pPr>
              <a:buNone/>
            </a:pPr>
            <a:r>
              <a:rPr lang="en-US" sz="2400" dirty="0" smtClean="0"/>
              <a:t>Ernst, M., et al. (2001). "Behavioral and neural consequences of prenatal exposure to nicotine." </a:t>
            </a:r>
            <a:r>
              <a:rPr lang="en-US" sz="2400" u="sng" dirty="0" smtClean="0"/>
              <a:t>Journal of the American Academy of Child &amp; Adolescent Psychiatry </a:t>
            </a:r>
            <a:r>
              <a:rPr lang="en-US" sz="2400" b="1" u="sng" dirty="0" smtClean="0"/>
              <a:t>40(6): 630-641.</a:t>
            </a:r>
          </a:p>
          <a:p>
            <a:pPr>
              <a:buNone/>
            </a:pPr>
            <a:r>
              <a:rPr lang="en-US" sz="2400" dirty="0" err="1" smtClean="0"/>
              <a:t>Gotter</a:t>
            </a:r>
            <a:r>
              <a:rPr lang="en-US" sz="2400" dirty="0" smtClean="0"/>
              <a:t>, A. L., et al. (2012). "International Union of Basic and Clinical Pharmacology. LXXXVI.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receptor function, nomenclature and pharmacology." </a:t>
            </a:r>
            <a:r>
              <a:rPr lang="en-US" sz="2400" u="sng" dirty="0" smtClean="0"/>
              <a:t>Pharmacological reviews </a:t>
            </a:r>
            <a:r>
              <a:rPr lang="en-US" sz="2400" b="1" u="sng" dirty="0" smtClean="0"/>
              <a:t>64(3): 389-420.</a:t>
            </a:r>
          </a:p>
          <a:p>
            <a:pPr>
              <a:buNone/>
            </a:pPr>
            <a:r>
              <a:rPr lang="en-US" sz="2400" dirty="0" smtClean="0"/>
              <a:t>Hagan, J. J., et al. (1999). "</a:t>
            </a:r>
            <a:r>
              <a:rPr lang="en-US" sz="2400" dirty="0" err="1" smtClean="0"/>
              <a:t>Orexin</a:t>
            </a:r>
            <a:r>
              <a:rPr lang="en-US" sz="2400" dirty="0" smtClean="0"/>
              <a:t> A activates locus </a:t>
            </a:r>
            <a:r>
              <a:rPr lang="en-US" sz="2400" dirty="0" err="1" smtClean="0"/>
              <a:t>coeruleus</a:t>
            </a:r>
            <a:r>
              <a:rPr lang="en-US" sz="2400" dirty="0" smtClean="0"/>
              <a:t> cell firing and increases arousal in the rat." </a:t>
            </a:r>
            <a:r>
              <a:rPr lang="en-US" sz="2400" u="sng" dirty="0" smtClean="0"/>
              <a:t>Proceedings of the National Academy of Sciences </a:t>
            </a:r>
            <a:r>
              <a:rPr lang="en-US" sz="2400" b="1" u="sng" dirty="0" smtClean="0"/>
              <a:t>96(19): 10911-10916.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Hannestad</a:t>
            </a:r>
            <a:r>
              <a:rPr lang="en-US" sz="2400" dirty="0" smtClean="0"/>
              <a:t>, J. O., et al. (2013). "Changes in the cholinergic system between bipolar depression and </a:t>
            </a:r>
            <a:r>
              <a:rPr lang="en-US" sz="2400" dirty="0" err="1" smtClean="0"/>
              <a:t>euthymia</a:t>
            </a:r>
            <a:r>
              <a:rPr lang="en-US" sz="2400" dirty="0" smtClean="0"/>
              <a:t> as measured with [123 I] 5IA single photon emission computed tomography." </a:t>
            </a:r>
            <a:r>
              <a:rPr lang="en-US" sz="2400" u="sng" dirty="0" smtClean="0"/>
              <a:t>Biological psychiatry </a:t>
            </a:r>
            <a:r>
              <a:rPr lang="en-US" sz="2400" b="1" u="sng" dirty="0" smtClean="0"/>
              <a:t>74(10): 768-776.</a:t>
            </a:r>
          </a:p>
          <a:p>
            <a:pPr>
              <a:buNone/>
            </a:pPr>
            <a:r>
              <a:rPr lang="en-US" sz="2400" dirty="0" smtClean="0"/>
              <a:t>Holland, P. and P. J. </a:t>
            </a:r>
            <a:r>
              <a:rPr lang="en-US" sz="2400" dirty="0" err="1" smtClean="0"/>
              <a:t>Goadsby</a:t>
            </a:r>
            <a:r>
              <a:rPr lang="en-US" sz="2400" dirty="0" smtClean="0"/>
              <a:t> (2007). "The hypothalamic </a:t>
            </a:r>
            <a:r>
              <a:rPr lang="en-US" sz="2400" dirty="0" err="1" smtClean="0"/>
              <a:t>orexinergic</a:t>
            </a:r>
            <a:r>
              <a:rPr lang="en-US" sz="2400" dirty="0" smtClean="0"/>
              <a:t> system: pain and primary headaches." </a:t>
            </a:r>
            <a:r>
              <a:rPr lang="en-US" sz="2400" u="sng" dirty="0" smtClean="0"/>
              <a:t>Headache: The Journal of Head and Face Pain </a:t>
            </a:r>
            <a:r>
              <a:rPr lang="en-US" sz="2400" b="1" u="sng" dirty="0" smtClean="0"/>
              <a:t>47(6): 951-962.</a:t>
            </a:r>
          </a:p>
          <a:p>
            <a:pPr>
              <a:buNone/>
            </a:pPr>
            <a:r>
              <a:rPr lang="en-US" sz="2400" dirty="0" smtClean="0"/>
              <a:t>Irvine, E. E., et al. (2001). "Development of tolerance to nicotine’s </a:t>
            </a:r>
            <a:r>
              <a:rPr lang="en-US" sz="2400" dirty="0" err="1" smtClean="0"/>
              <a:t>anxiogenic</a:t>
            </a:r>
            <a:r>
              <a:rPr lang="en-US" sz="2400" dirty="0" smtClean="0"/>
              <a:t> effect in the social interaction test." </a:t>
            </a:r>
            <a:r>
              <a:rPr lang="en-US" sz="2400" u="sng" dirty="0" smtClean="0"/>
              <a:t>Brain research </a:t>
            </a:r>
            <a:r>
              <a:rPr lang="en-US" sz="2400" b="1" u="sng" dirty="0" smtClean="0"/>
              <a:t>894(1): 95-100.</a:t>
            </a:r>
          </a:p>
          <a:p>
            <a:pPr>
              <a:buNone/>
            </a:pPr>
            <a:r>
              <a:rPr lang="en-US" sz="2400" dirty="0" smtClean="0"/>
              <a:t>Jiang, L. and L. W. Role (2008). "Facilitation of </a:t>
            </a:r>
            <a:r>
              <a:rPr lang="en-US" sz="2400" dirty="0" err="1" smtClean="0"/>
              <a:t>cortico–amygdala</a:t>
            </a:r>
            <a:r>
              <a:rPr lang="en-US" sz="2400" dirty="0" smtClean="0"/>
              <a:t> synapses by nicotine: activity-dependent modulation of </a:t>
            </a:r>
            <a:r>
              <a:rPr lang="en-US" sz="2400" dirty="0" err="1" smtClean="0"/>
              <a:t>glutamatergic</a:t>
            </a:r>
            <a:r>
              <a:rPr lang="en-US" sz="2400" dirty="0" smtClean="0"/>
              <a:t> transmission." </a:t>
            </a:r>
            <a:r>
              <a:rPr lang="en-US" sz="2400" u="sng" dirty="0" smtClean="0"/>
              <a:t>Journal of neurophysiology </a:t>
            </a:r>
            <a:r>
              <a:rPr lang="en-US" sz="2400" b="1" u="sng" dirty="0" smtClean="0"/>
              <a:t>99(4): 1988-1999.</a:t>
            </a:r>
          </a:p>
          <a:p>
            <a:pPr>
              <a:buNone/>
            </a:pPr>
            <a:r>
              <a:rPr lang="en-US" sz="2400" dirty="0" smtClean="0"/>
              <a:t>Johnson, P. L., et al. (2010). "A key role for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in panic anxiety." </a:t>
            </a:r>
            <a:r>
              <a:rPr lang="en-US" sz="2400" u="sng" dirty="0" smtClean="0"/>
              <a:t>Nature medicine </a:t>
            </a:r>
            <a:r>
              <a:rPr lang="en-US" sz="2400" b="1" u="sng" dirty="0" smtClean="0"/>
              <a:t>16(1): 111-115.</a:t>
            </a:r>
          </a:p>
          <a:p>
            <a:pPr>
              <a:buNone/>
            </a:pPr>
            <a:r>
              <a:rPr lang="en-US" sz="2400" dirty="0" err="1" smtClean="0"/>
              <a:t>Kiyashchenko</a:t>
            </a:r>
            <a:r>
              <a:rPr lang="en-US" sz="2400" dirty="0" smtClean="0"/>
              <a:t>, L. I., et al. (2002). "Release of </a:t>
            </a:r>
            <a:r>
              <a:rPr lang="en-US" sz="2400" dirty="0" err="1" smtClean="0"/>
              <a:t>hypocretin</a:t>
            </a:r>
            <a:r>
              <a:rPr lang="en-US" sz="2400" dirty="0" smtClean="0"/>
              <a:t> (</a:t>
            </a:r>
            <a:r>
              <a:rPr lang="en-US" sz="2400" dirty="0" err="1" smtClean="0"/>
              <a:t>orexin</a:t>
            </a:r>
            <a:r>
              <a:rPr lang="en-US" sz="2400" dirty="0" smtClean="0"/>
              <a:t>) during waking and sleep states." </a:t>
            </a:r>
            <a:r>
              <a:rPr lang="en-US" sz="2400" u="sng" dirty="0" smtClean="0"/>
              <a:t>The journal of neuroscience </a:t>
            </a:r>
            <a:r>
              <a:rPr lang="en-US" sz="2400" b="1" u="sng" dirty="0" smtClean="0"/>
              <a:t>22(13): 5282-5286.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Kotz</a:t>
            </a:r>
            <a:r>
              <a:rPr lang="en-US" sz="2400" dirty="0" smtClean="0"/>
              <a:t>, C., et al. (2012). "Brain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promotes obesity resistance." </a:t>
            </a:r>
            <a:r>
              <a:rPr lang="en-US" sz="2400" u="sng" dirty="0" smtClean="0"/>
              <a:t>Annals of the New York Academy of Sciences </a:t>
            </a:r>
            <a:r>
              <a:rPr lang="en-US" sz="2400" b="1" u="sng" dirty="0" smtClean="0"/>
              <a:t>1264(1): 72-86.</a:t>
            </a:r>
          </a:p>
          <a:p>
            <a:pPr>
              <a:buNone/>
            </a:pPr>
            <a:r>
              <a:rPr lang="en-US" sz="2400" dirty="0" err="1" smtClean="0"/>
              <a:t>Leckman</a:t>
            </a:r>
            <a:r>
              <a:rPr lang="en-US" sz="2400" dirty="0" smtClean="0"/>
              <a:t>, J. F., et al. (1984). "Appetite disturbance and excessive guilt in major depression: use of family study data to define depressive subtypes." </a:t>
            </a:r>
            <a:r>
              <a:rPr lang="en-US" sz="2400" u="sng" dirty="0" smtClean="0"/>
              <a:t>Archives of general psychiatry </a:t>
            </a:r>
            <a:r>
              <a:rPr lang="en-US" sz="2400" b="1" u="sng" dirty="0" smtClean="0"/>
              <a:t>41(9): 839-844.</a:t>
            </a:r>
          </a:p>
          <a:p>
            <a:pPr>
              <a:buNone/>
            </a:pPr>
            <a:r>
              <a:rPr lang="en-US" sz="2400" dirty="0" err="1" smtClean="0"/>
              <a:t>Mineur</a:t>
            </a:r>
            <a:r>
              <a:rPr lang="en-US" sz="2400" dirty="0" smtClean="0"/>
              <a:t>, Y. S., et al. (2013). "Cholinergic signaling in the hippocampus regulates social stress resilience and anxiety-and depression-like behavior." </a:t>
            </a:r>
            <a:r>
              <a:rPr lang="en-US" sz="2400" u="sng" dirty="0" smtClean="0"/>
              <a:t>Proceedings of the National Academy of Sciences </a:t>
            </a:r>
            <a:r>
              <a:rPr lang="en-US" sz="2400" b="1" u="sng" dirty="0" smtClean="0"/>
              <a:t>110(9): 3573-3578.</a:t>
            </a:r>
          </a:p>
          <a:p>
            <a:pPr>
              <a:buNone/>
            </a:pPr>
            <a:r>
              <a:rPr lang="en-US" sz="2400" dirty="0" err="1" smtClean="0"/>
              <a:t>Mineur</a:t>
            </a:r>
            <a:r>
              <a:rPr lang="en-US" sz="2400" dirty="0" smtClean="0"/>
              <a:t>, Y. S., et al. (2016). "Multiple Nicotinic Acetylcholine Receptor Subtypes in the Mouse </a:t>
            </a:r>
            <a:r>
              <a:rPr lang="en-US" sz="2400" dirty="0" err="1" smtClean="0"/>
              <a:t>Amygdala</a:t>
            </a:r>
            <a:r>
              <a:rPr lang="en-US" sz="2400" dirty="0" smtClean="0"/>
              <a:t> Regulate Affective Behaviors and Response to Social Stress." </a:t>
            </a:r>
            <a:r>
              <a:rPr lang="en-US" sz="2400" u="sng" dirty="0" err="1" smtClean="0"/>
              <a:t>Neuropsychopharmacology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41(6): 1579-1587.</a:t>
            </a:r>
          </a:p>
          <a:p>
            <a:pPr>
              <a:buNone/>
            </a:pPr>
            <a:r>
              <a:rPr lang="en-US" sz="2400" dirty="0" smtClean="0"/>
              <a:t>Parrott, A. C. (1999). "Does cigarette smoking cause stress?" </a:t>
            </a:r>
            <a:r>
              <a:rPr lang="en-US" sz="2400" u="sng" dirty="0" smtClean="0"/>
              <a:t>American Psychologist </a:t>
            </a:r>
            <a:r>
              <a:rPr lang="en-US" sz="2400" b="1" u="sng" dirty="0" smtClean="0"/>
              <a:t>54(10): 817.</a:t>
            </a:r>
          </a:p>
          <a:p>
            <a:pPr>
              <a:buNone/>
            </a:pPr>
            <a:r>
              <a:rPr lang="en-US" sz="2400" dirty="0" err="1" smtClean="0"/>
              <a:t>Pasumarthi</a:t>
            </a:r>
            <a:r>
              <a:rPr lang="en-US" sz="2400" dirty="0" smtClean="0"/>
              <a:t>, R. K. and J. </a:t>
            </a:r>
            <a:r>
              <a:rPr lang="en-US" sz="2400" dirty="0" err="1" smtClean="0"/>
              <a:t>Fadel</a:t>
            </a:r>
            <a:r>
              <a:rPr lang="en-US" sz="2400" dirty="0" smtClean="0"/>
              <a:t> (2010). "Stimulation of lateral hypothalamic glutamate and acetylcholine efflux by nicotine: implications for mechanisms of nicotine‐induced activation of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neurons." </a:t>
            </a:r>
            <a:r>
              <a:rPr lang="en-US" sz="2400" u="sng" dirty="0" smtClean="0"/>
              <a:t>Journal of neurochemistry </a:t>
            </a:r>
            <a:r>
              <a:rPr lang="en-US" sz="2400" dirty="0" err="1" smtClean="0"/>
              <a:t>Reif</a:t>
            </a:r>
            <a:r>
              <a:rPr lang="en-US" sz="2400" dirty="0" smtClean="0"/>
              <a:t>, J. S., et al. (1992). "Passive smoking and canine lung cancer risk." </a:t>
            </a:r>
            <a:r>
              <a:rPr lang="en-US" sz="2400" u="sng" dirty="0" smtClean="0"/>
              <a:t>Am J </a:t>
            </a:r>
            <a:r>
              <a:rPr lang="en-US" sz="2400" u="sng" dirty="0" err="1" smtClean="0"/>
              <a:t>Epidemiol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135(3): 234-239.</a:t>
            </a:r>
          </a:p>
          <a:p>
            <a:pPr>
              <a:buNone/>
            </a:pPr>
            <a:r>
              <a:rPr lang="en-US" sz="2400" dirty="0" smtClean="0"/>
              <a:t>Plaza-</a:t>
            </a:r>
            <a:r>
              <a:rPr lang="en-US" sz="2400" dirty="0" err="1" smtClean="0"/>
              <a:t>Zabala</a:t>
            </a:r>
            <a:r>
              <a:rPr lang="en-US" sz="2400" dirty="0" smtClean="0"/>
              <a:t>, A., et al. (2010). "</a:t>
            </a:r>
            <a:r>
              <a:rPr lang="en-US" sz="2400" dirty="0" err="1" smtClean="0"/>
              <a:t>Hypocretins</a:t>
            </a:r>
            <a:r>
              <a:rPr lang="en-US" sz="2400" dirty="0" smtClean="0"/>
              <a:t> regulate the </a:t>
            </a:r>
            <a:r>
              <a:rPr lang="en-US" sz="2400" dirty="0" err="1" smtClean="0"/>
              <a:t>anxiogenic</a:t>
            </a:r>
            <a:r>
              <a:rPr lang="en-US" sz="2400" dirty="0" smtClean="0"/>
              <a:t>-like effects of nicotine and induce reinstatement of nicotine-seeking behavior." </a:t>
            </a:r>
            <a:r>
              <a:rPr lang="en-US" sz="2400" u="sng" dirty="0" smtClean="0"/>
              <a:t>Journal of Neuroscience </a:t>
            </a:r>
            <a:r>
              <a:rPr lang="en-US" sz="2400" b="1" u="sng" dirty="0" smtClean="0"/>
              <a:t>30(6): 2300-2310.113(4): 1023-1035.</a:t>
            </a:r>
          </a:p>
          <a:p>
            <a:pPr>
              <a:buNone/>
            </a:pPr>
            <a:r>
              <a:rPr lang="en-US" sz="2400" dirty="0" smtClean="0"/>
              <a:t>Portugal, G. S., et al. (2008). "β2 subunit containing acetylcholine receptors mediate nicotine withdrawal deficits in the acquisition of contextual fear conditioning." </a:t>
            </a:r>
            <a:r>
              <a:rPr lang="en-US" sz="2400" u="sng" dirty="0" smtClean="0"/>
              <a:t>Neurobiology of learning and memory </a:t>
            </a:r>
            <a:r>
              <a:rPr lang="en-US" sz="2400" b="1" u="sng" dirty="0" smtClean="0"/>
              <a:t>89(2): 106-113.</a:t>
            </a:r>
            <a:endParaRPr lang="en-US" sz="2400" dirty="0" smtClean="0"/>
          </a:p>
          <a:p>
            <a:pPr>
              <a:buNone/>
            </a:pPr>
            <a:r>
              <a:rPr lang="en-US" sz="2400" dirty="0" err="1" smtClean="0"/>
              <a:t>Reitsma</a:t>
            </a:r>
            <a:r>
              <a:rPr lang="en-US" sz="2400" dirty="0" smtClean="0"/>
              <a:t>, M. B., et al. "Smoking prevalence and attributable disease burden in 195 countries and territories, 1990&amp;#x2013;2015: a systematic analysis from the Global Burden of Disease Study 2015." </a:t>
            </a:r>
            <a:r>
              <a:rPr lang="en-US" sz="2400" u="sng" dirty="0" smtClean="0"/>
              <a:t>The Lancet </a:t>
            </a:r>
            <a:r>
              <a:rPr lang="en-US" sz="2400" b="1" u="sng" dirty="0" smtClean="0"/>
              <a:t>389(10082): 1885-1906.</a:t>
            </a:r>
          </a:p>
          <a:p>
            <a:pPr>
              <a:buNone/>
            </a:pPr>
            <a:r>
              <a:rPr lang="en-US" sz="2400" dirty="0" err="1" smtClean="0"/>
              <a:t>Risch</a:t>
            </a:r>
            <a:r>
              <a:rPr lang="en-US" sz="2400" dirty="0" smtClean="0"/>
              <a:t>, S. C., et al. (1981). "Cholinergic challenges in affective illness: behavioral and </a:t>
            </a:r>
            <a:r>
              <a:rPr lang="en-US" sz="2400" dirty="0" err="1" smtClean="0"/>
              <a:t>neuroendocrine</a:t>
            </a:r>
            <a:r>
              <a:rPr lang="en-US" sz="2400" dirty="0" smtClean="0"/>
              <a:t> correlates." </a:t>
            </a:r>
            <a:r>
              <a:rPr lang="en-US" sz="2400" u="sng" dirty="0" smtClean="0"/>
              <a:t>Journal of clinical psychopharmacology </a:t>
            </a:r>
            <a:r>
              <a:rPr lang="en-US" sz="2400" b="1" u="sng" dirty="0" smtClean="0"/>
              <a:t>1(4): 186-192.</a:t>
            </a:r>
          </a:p>
          <a:p>
            <a:pPr>
              <a:buNone/>
            </a:pPr>
            <a:r>
              <a:rPr lang="en-US" sz="2400" dirty="0" smtClean="0"/>
              <a:t>Rodriguez, A. and G. </a:t>
            </a:r>
            <a:r>
              <a:rPr lang="en-US" sz="2400" dirty="0" err="1" smtClean="0"/>
              <a:t>Bohlin</a:t>
            </a:r>
            <a:r>
              <a:rPr lang="en-US" sz="2400" dirty="0" smtClean="0"/>
              <a:t> (2005). "Are maternal smoking and stress during pregnancy related to ADHD symptoms in children?" </a:t>
            </a:r>
            <a:r>
              <a:rPr lang="en-US" sz="2400" u="sng" dirty="0" smtClean="0"/>
              <a:t>Journal of child psychology and psychiatry </a:t>
            </a:r>
            <a:r>
              <a:rPr lang="en-US" sz="2400" b="1" u="sng" dirty="0" smtClean="0"/>
              <a:t>46(3): 246-254.</a:t>
            </a:r>
          </a:p>
          <a:p>
            <a:pPr>
              <a:buNone/>
            </a:pPr>
            <a:r>
              <a:rPr lang="en-US" sz="2400" dirty="0" smtClean="0"/>
              <a:t>Sakurai, T., et al. (1998). "</a:t>
            </a:r>
            <a:r>
              <a:rPr lang="en-US" sz="2400" dirty="0" err="1" smtClean="0"/>
              <a:t>Orexins</a:t>
            </a:r>
            <a:r>
              <a:rPr lang="en-US" sz="2400" dirty="0" smtClean="0"/>
              <a:t> and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receptors: a family of hypothalamic </a:t>
            </a:r>
            <a:r>
              <a:rPr lang="en-US" sz="2400" dirty="0" err="1" smtClean="0"/>
              <a:t>neuropeptides</a:t>
            </a:r>
            <a:r>
              <a:rPr lang="en-US" sz="2400" dirty="0" smtClean="0"/>
              <a:t> and G protein-coupled receptors that regulate feeding behavior." </a:t>
            </a:r>
            <a:r>
              <a:rPr lang="en-US" sz="2400" u="sng" dirty="0" smtClean="0"/>
              <a:t>Cell </a:t>
            </a:r>
            <a:r>
              <a:rPr lang="en-US" sz="2400" b="1" u="sng" dirty="0" smtClean="0"/>
              <a:t>92(4): 573-585.</a:t>
            </a:r>
          </a:p>
          <a:p>
            <a:pPr>
              <a:buNone/>
            </a:pPr>
            <a:r>
              <a:rPr lang="en-US" sz="2400" dirty="0" smtClean="0"/>
              <a:t>Sakurai, T., et al. (2005). "Input of </a:t>
            </a:r>
            <a:r>
              <a:rPr lang="en-US" sz="2400" dirty="0" err="1" smtClean="0"/>
              <a:t>orexin</a:t>
            </a:r>
            <a:r>
              <a:rPr lang="en-US" sz="2400" dirty="0" smtClean="0"/>
              <a:t>/</a:t>
            </a:r>
            <a:r>
              <a:rPr lang="en-US" sz="2400" dirty="0" err="1" smtClean="0"/>
              <a:t>hypocretin</a:t>
            </a:r>
            <a:r>
              <a:rPr lang="en-US" sz="2400" dirty="0" smtClean="0"/>
              <a:t> neurons revealed by a genetically encoded tracer in mice." </a:t>
            </a:r>
            <a:r>
              <a:rPr lang="en-US" sz="2400" u="sng" dirty="0" smtClean="0"/>
              <a:t>Neuron </a:t>
            </a:r>
            <a:r>
              <a:rPr lang="en-US" sz="2400" b="1" u="sng" dirty="0" smtClean="0"/>
              <a:t>46(2): 297-308.</a:t>
            </a:r>
          </a:p>
          <a:p>
            <a:pPr>
              <a:buNone/>
            </a:pPr>
            <a:r>
              <a:rPr lang="en-US" sz="2400" dirty="0" smtClean="0"/>
              <a:t>Sakurai, T. (2007). "The neural circuit of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(</a:t>
            </a:r>
            <a:r>
              <a:rPr lang="en-US" sz="2400" dirty="0" err="1" smtClean="0"/>
              <a:t>hypocretin</a:t>
            </a:r>
            <a:r>
              <a:rPr lang="en-US" sz="2400" dirty="0" smtClean="0"/>
              <a:t>): maintaining sleep and wakefulness." </a:t>
            </a:r>
            <a:r>
              <a:rPr lang="en-US" sz="2400" u="sng" dirty="0" smtClean="0"/>
              <a:t>Nature Reviews Neuroscience </a:t>
            </a:r>
            <a:r>
              <a:rPr lang="en-US" sz="2400" b="1" u="sng" dirty="0" smtClean="0"/>
              <a:t>8(3): 171-181.</a:t>
            </a:r>
          </a:p>
          <a:p>
            <a:pPr>
              <a:buNone/>
            </a:pPr>
            <a:r>
              <a:rPr lang="en-US" sz="2400" dirty="0" smtClean="0"/>
              <a:t>Siegel, J., et al. (2001). "A brief history of </a:t>
            </a:r>
            <a:r>
              <a:rPr lang="en-US" sz="2400" dirty="0" err="1" smtClean="0"/>
              <a:t>hypocretin</a:t>
            </a:r>
            <a:r>
              <a:rPr lang="en-US" sz="2400" dirty="0" smtClean="0"/>
              <a:t>/</a:t>
            </a:r>
            <a:r>
              <a:rPr lang="en-US" sz="2400" dirty="0" err="1" smtClean="0"/>
              <a:t>orexin</a:t>
            </a:r>
            <a:r>
              <a:rPr lang="en-US" sz="2400" dirty="0" smtClean="0"/>
              <a:t> and narcolepsy." </a:t>
            </a:r>
            <a:r>
              <a:rPr lang="en-US" sz="2400" u="sng" dirty="0" err="1" smtClean="0"/>
              <a:t>Neuropsychopharmacology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25(5): S14-S20.</a:t>
            </a:r>
          </a:p>
          <a:p>
            <a:pPr>
              <a:buNone/>
            </a:pPr>
            <a:r>
              <a:rPr lang="en-US" sz="2400" dirty="0" err="1" smtClean="0"/>
              <a:t>Tovote</a:t>
            </a:r>
            <a:r>
              <a:rPr lang="en-US" sz="2400" dirty="0" smtClean="0"/>
              <a:t>, P., et al. (2015). "Neuronal circuits for fear and anxiety." </a:t>
            </a:r>
            <a:r>
              <a:rPr lang="en-US" sz="2400" u="sng" dirty="0" smtClean="0"/>
              <a:t>Nature Reviews. Neuroscience </a:t>
            </a:r>
            <a:r>
              <a:rPr lang="en-US" sz="2400" b="1" u="sng" dirty="0" smtClean="0"/>
              <a:t>16(6): 317.</a:t>
            </a:r>
          </a:p>
          <a:p>
            <a:pPr>
              <a:buNone/>
            </a:pPr>
            <a:r>
              <a:rPr lang="en-US" sz="2400" dirty="0" err="1" smtClean="0"/>
              <a:t>Vieta</a:t>
            </a:r>
            <a:r>
              <a:rPr lang="en-US" sz="2400" dirty="0" smtClean="0"/>
              <a:t>, E., et al. (2014). "Efficacy and tolerability of flexibly-dosed adjunct TC-5214 (</a:t>
            </a:r>
            <a:r>
              <a:rPr lang="en-US" sz="2400" dirty="0" err="1" smtClean="0"/>
              <a:t>dexmecamylamine</a:t>
            </a:r>
            <a:r>
              <a:rPr lang="en-US" sz="2400" dirty="0" smtClean="0"/>
              <a:t>) in patients with major depressive disorder and inadequate response to prior antidepressant." </a:t>
            </a:r>
            <a:r>
              <a:rPr lang="en-US" sz="2400" u="sng" dirty="0" smtClean="0"/>
              <a:t>European </a:t>
            </a:r>
            <a:r>
              <a:rPr lang="en-US" sz="2400" u="sng" dirty="0" err="1" smtClean="0"/>
              <a:t>Neuropsychopharmacology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24(4): 564-574.</a:t>
            </a:r>
          </a:p>
          <a:p>
            <a:pPr>
              <a:buNone/>
            </a:pPr>
            <a:r>
              <a:rPr lang="en-US" sz="2400" dirty="0" err="1" smtClean="0"/>
              <a:t>Villanti</a:t>
            </a:r>
            <a:r>
              <a:rPr lang="en-US" sz="2400" dirty="0" smtClean="0"/>
              <a:t>, A. C., et al. (2017). "Identifying “social smoking” US young adults using an empirically-driven approach." </a:t>
            </a:r>
            <a:r>
              <a:rPr lang="en-US" sz="2400" u="sng" dirty="0" smtClean="0"/>
              <a:t>Addictive Behaviors </a:t>
            </a:r>
            <a:r>
              <a:rPr lang="en-US" sz="2400" b="1" u="sng" dirty="0" smtClean="0"/>
              <a:t>70: 83-89.</a:t>
            </a:r>
          </a:p>
          <a:p>
            <a:pPr>
              <a:buNone/>
            </a:pPr>
            <a:r>
              <a:rPr lang="en-US" sz="2400" dirty="0" err="1" smtClean="0"/>
              <a:t>Wakschlag</a:t>
            </a:r>
            <a:r>
              <a:rPr lang="en-US" sz="2400" dirty="0" smtClean="0"/>
              <a:t>, L. S., et al. (2002). "Maternal smoking during pregnancy and severe antisocial behavior in offspring: a review." </a:t>
            </a:r>
            <a:r>
              <a:rPr lang="en-US" sz="2400" u="sng" dirty="0" smtClean="0"/>
              <a:t>American journal of public health </a:t>
            </a:r>
            <a:r>
              <a:rPr lang="en-US" sz="2400" b="1" u="sng" dirty="0" smtClean="0"/>
              <a:t>92(6): 966-974.</a:t>
            </a:r>
          </a:p>
          <a:p>
            <a:pPr>
              <a:buNone/>
            </a:pPr>
            <a:r>
              <a:rPr lang="en-US" sz="2400" dirty="0" err="1" smtClean="0"/>
              <a:t>Wess</a:t>
            </a:r>
            <a:r>
              <a:rPr lang="en-US" sz="2400" dirty="0" smtClean="0"/>
              <a:t>, J., et al. (2007). "</a:t>
            </a:r>
            <a:r>
              <a:rPr lang="en-US" sz="2400" dirty="0" err="1" smtClean="0"/>
              <a:t>Muscarinic</a:t>
            </a:r>
            <a:r>
              <a:rPr lang="en-US" sz="2400" dirty="0" smtClean="0"/>
              <a:t> acetylcholine receptors: mutant mice provide new insights for drug development." </a:t>
            </a:r>
            <a:r>
              <a:rPr lang="en-US" sz="2400" u="sng" dirty="0" smtClean="0"/>
              <a:t>Nat Rev Drug </a:t>
            </a:r>
            <a:r>
              <a:rPr lang="en-US" sz="2400" u="sng" dirty="0" err="1" smtClean="0"/>
              <a:t>Discov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6(9): 721-733.</a:t>
            </a:r>
          </a:p>
          <a:p>
            <a:pPr>
              <a:buNone/>
            </a:pPr>
            <a:r>
              <a:rPr lang="en-US" sz="2400" dirty="0" err="1" smtClean="0"/>
              <a:t>Weissman</a:t>
            </a:r>
            <a:r>
              <a:rPr lang="en-US" sz="2400" dirty="0" smtClean="0"/>
              <a:t>, M. M., et al. (1999). "Maternal Smoking During Pregnancy and Psychopathology in Offspring Followed to Adulthood." </a:t>
            </a:r>
            <a:r>
              <a:rPr lang="en-US" sz="2400" u="sng" dirty="0" smtClean="0"/>
              <a:t>Journal of the American Academy of Child &amp; Adolescent Psychiatry </a:t>
            </a:r>
            <a:r>
              <a:rPr lang="en-US" sz="2400" b="1" u="sng" dirty="0" smtClean="0"/>
              <a:t>38(7): 892-899.</a:t>
            </a:r>
          </a:p>
          <a:p>
            <a:pPr>
              <a:buNone/>
            </a:pPr>
            <a:r>
              <a:rPr lang="en-US" sz="2400" dirty="0" err="1" smtClean="0"/>
              <a:t>Winsky-Sommerer</a:t>
            </a:r>
            <a:r>
              <a:rPr lang="en-US" sz="2400" dirty="0" smtClean="0"/>
              <a:t>, R., et al. (2004). "Interaction between the </a:t>
            </a:r>
            <a:r>
              <a:rPr lang="en-US" sz="2400" dirty="0" err="1" smtClean="0"/>
              <a:t>corticotropin</a:t>
            </a:r>
            <a:r>
              <a:rPr lang="en-US" sz="2400" dirty="0" smtClean="0"/>
              <a:t>-releasing factor system and </a:t>
            </a:r>
            <a:r>
              <a:rPr lang="en-US" sz="2400" dirty="0" err="1" smtClean="0"/>
              <a:t>hypocretins</a:t>
            </a:r>
            <a:r>
              <a:rPr lang="en-US" sz="2400" dirty="0" smtClean="0"/>
              <a:t> (</a:t>
            </a:r>
            <a:r>
              <a:rPr lang="en-US" sz="2400" dirty="0" err="1" smtClean="0"/>
              <a:t>orexins</a:t>
            </a:r>
            <a:r>
              <a:rPr lang="en-US" sz="2400" dirty="0" smtClean="0"/>
              <a:t>): a novel circuit mediating stress response." </a:t>
            </a:r>
            <a:r>
              <a:rPr lang="en-US" sz="2400" u="sng" dirty="0" smtClean="0"/>
              <a:t>Journal of Neuroscience </a:t>
            </a:r>
            <a:r>
              <a:rPr lang="en-US" sz="2400" b="1" u="sng" dirty="0" smtClean="0"/>
              <a:t>24(50): 11439-11448.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Wu, M., et al. (2004). "</a:t>
            </a:r>
            <a:r>
              <a:rPr lang="en-US" sz="2400" dirty="0" err="1" smtClean="0"/>
              <a:t>Hypocretin</a:t>
            </a:r>
            <a:r>
              <a:rPr lang="en-US" sz="2400" dirty="0" smtClean="0"/>
              <a:t>/</a:t>
            </a:r>
            <a:r>
              <a:rPr lang="en-US" sz="2400" dirty="0" err="1" smtClean="0"/>
              <a:t>orexin</a:t>
            </a:r>
            <a:r>
              <a:rPr lang="en-US" sz="2400" dirty="0" smtClean="0"/>
              <a:t> </a:t>
            </a:r>
            <a:r>
              <a:rPr lang="en-US" sz="2400" dirty="0" err="1" smtClean="0"/>
              <a:t>innervation</a:t>
            </a:r>
            <a:r>
              <a:rPr lang="en-US" sz="2400" dirty="0" smtClean="0"/>
              <a:t> and excitation of identified </a:t>
            </a:r>
            <a:r>
              <a:rPr lang="en-US" sz="2400" dirty="0" err="1" smtClean="0"/>
              <a:t>septohippocampal</a:t>
            </a:r>
            <a:r>
              <a:rPr lang="en-US" sz="2400" dirty="0" smtClean="0"/>
              <a:t> cholinergic neurons." </a:t>
            </a:r>
            <a:r>
              <a:rPr lang="en-US" sz="2400" u="sng" dirty="0" smtClean="0"/>
              <a:t>Journal of Neuroscience </a:t>
            </a:r>
            <a:r>
              <a:rPr lang="en-US" sz="2400" b="1" u="sng" dirty="0" smtClean="0"/>
              <a:t>24(14): 3527-3536.</a:t>
            </a:r>
          </a:p>
          <a:p>
            <a:pPr>
              <a:buNone/>
            </a:pPr>
            <a:r>
              <a:rPr lang="en-US" sz="2400" dirty="0" smtClean="0"/>
              <a:t>Yamanaka, A., et al. (2003). "Regulation of </a:t>
            </a:r>
            <a:r>
              <a:rPr lang="en-US" sz="2400" dirty="0" err="1" smtClean="0"/>
              <a:t>orexin</a:t>
            </a:r>
            <a:r>
              <a:rPr lang="en-US" sz="2400" dirty="0" smtClean="0"/>
              <a:t> neurons by the </a:t>
            </a:r>
            <a:r>
              <a:rPr lang="en-US" sz="2400" dirty="0" err="1" smtClean="0"/>
              <a:t>monoaminergic</a:t>
            </a:r>
            <a:r>
              <a:rPr lang="en-US" sz="2400" dirty="0" smtClean="0"/>
              <a:t> and cholinergic systems." </a:t>
            </a:r>
            <a:r>
              <a:rPr lang="en-US" sz="2400" u="sng" dirty="0" smtClean="0"/>
              <a:t>Biochemical and Biophysical Research Communications </a:t>
            </a:r>
            <a:r>
              <a:rPr lang="en-US" sz="2400" b="1" u="sng" dirty="0" smtClean="0"/>
              <a:t>303(1): 120-129.</a:t>
            </a:r>
          </a:p>
          <a:p>
            <a:pPr>
              <a:buNone/>
            </a:pPr>
            <a:endParaRPr lang="en-US" sz="2400" b="1" u="sng" dirty="0" smtClean="0"/>
          </a:p>
          <a:p>
            <a:pPr>
              <a:buNone/>
            </a:pPr>
            <a:endParaRPr lang="en-US" sz="2800" b="1" u="sng" dirty="0" smtClean="0"/>
          </a:p>
          <a:p>
            <a:pPr>
              <a:buNone/>
            </a:pPr>
            <a:endParaRPr lang="en-US" sz="2800" b="1" u="sng" dirty="0" smtClean="0"/>
          </a:p>
          <a:p>
            <a:endParaRPr lang="en-US" sz="900" b="1" u="sng" dirty="0" smtClean="0"/>
          </a:p>
          <a:p>
            <a:endParaRPr lang="en-US" sz="900" dirty="0" smtClean="0"/>
          </a:p>
          <a:p>
            <a:pPr>
              <a:buNone/>
            </a:pPr>
            <a:endParaRPr lang="en-US" sz="2800" b="1" u="sng" dirty="0" smtClean="0"/>
          </a:p>
          <a:p>
            <a:pPr>
              <a:buNone/>
            </a:pPr>
            <a:endParaRPr lang="en-US" sz="2800" b="1" u="sng" dirty="0" smtClean="0"/>
          </a:p>
          <a:p>
            <a:pPr>
              <a:buNone/>
            </a:pPr>
            <a:endParaRPr lang="en-US" b="1" u="sng" dirty="0" smtClean="0"/>
          </a:p>
          <a:p>
            <a:pPr>
              <a:buNone/>
            </a:pPr>
            <a:endParaRPr lang="en-US" b="1" u="sng" dirty="0" smtClean="0"/>
          </a:p>
          <a:p>
            <a:pPr>
              <a:buNone/>
            </a:pPr>
            <a:endParaRPr lang="en-US" b="1" u="sng" dirty="0" smtClean="0"/>
          </a:p>
          <a:p>
            <a:pPr>
              <a:buNone/>
            </a:pPr>
            <a:endParaRPr lang="en-US" b="1" u="sng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References</a:t>
            </a:r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4582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Smoking is associated with </a:t>
            </a:r>
            <a:r>
              <a:rPr lang="en-US" dirty="0" err="1" smtClean="0"/>
              <a:t>anxiogenic</a:t>
            </a:r>
            <a:r>
              <a:rPr lang="en-US" dirty="0" smtClean="0"/>
              <a:t> effects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And…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err="1" smtClean="0"/>
              <a:t>nAChRs</a:t>
            </a:r>
            <a:r>
              <a:rPr lang="en-US" dirty="0" smtClean="0"/>
              <a:t> are important for nicotine action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But…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What is the </a:t>
            </a:r>
            <a:r>
              <a:rPr lang="en-US" dirty="0" err="1" smtClean="0"/>
              <a:t>neurophysiological</a:t>
            </a:r>
            <a:r>
              <a:rPr lang="en-US" dirty="0" smtClean="0"/>
              <a:t> action?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33794" name="Picture 2" descr="Image result for anxio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905000"/>
            <a:ext cx="2438400" cy="1748545"/>
          </a:xfrm>
          <a:prstGeom prst="rect">
            <a:avLst/>
          </a:prstGeom>
          <a:noFill/>
        </p:spPr>
      </p:pic>
      <p:pic>
        <p:nvPicPr>
          <p:cNvPr id="33796" name="Picture 4" descr="Image result for nicoti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3429000"/>
            <a:ext cx="3400425" cy="2324101"/>
          </a:xfrm>
          <a:prstGeom prst="rect">
            <a:avLst/>
          </a:prstGeom>
          <a:noFill/>
        </p:spPr>
      </p:pic>
      <p:pic>
        <p:nvPicPr>
          <p:cNvPr id="33798" name="Picture 6" descr="Image result for neurophysiolo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724400"/>
            <a:ext cx="1933575" cy="193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12853</TotalTime>
  <Words>4770</Words>
  <Application>Microsoft Office PowerPoint</Application>
  <PresentationFormat>On-screen Show (4:3)</PresentationFormat>
  <Paragraphs>593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Equity</vt:lpstr>
      <vt:lpstr>PowerPoint Presentation</vt:lpstr>
      <vt:lpstr>What you all know about smoking…</vt:lpstr>
      <vt:lpstr>What you may not know about smoking…</vt:lpstr>
      <vt:lpstr>But…</vt:lpstr>
      <vt:lpstr>Nicotine</vt:lpstr>
      <vt:lpstr>Acetylcholine and It’s Receptors</vt:lpstr>
      <vt:lpstr>Acetylcholine and It’s Receptors</vt:lpstr>
      <vt:lpstr>Acetylcholine and It’s Receptors</vt:lpstr>
      <vt:lpstr>So…</vt:lpstr>
      <vt:lpstr>Hypocretins regulate the anxiogenic-like effects of nicotine and induce reinstatement of nicotine-seeking behavior</vt:lpstr>
      <vt:lpstr>What is hypocretin (orexin)?</vt:lpstr>
      <vt:lpstr>What is hypocretin (orexin)?</vt:lpstr>
      <vt:lpstr>A Brief Introduction to Orexin (continued) </vt:lpstr>
      <vt:lpstr>What is hypocretin (orexin)?</vt:lpstr>
      <vt:lpstr>What is hypocretin (orexin)?</vt:lpstr>
      <vt:lpstr>What is hypocretin (orexin)?</vt:lpstr>
      <vt:lpstr>Methods</vt:lpstr>
      <vt:lpstr>Results</vt:lpstr>
      <vt:lpstr>Methods</vt:lpstr>
      <vt:lpstr>Results</vt:lpstr>
      <vt:lpstr>Results</vt:lpstr>
      <vt:lpstr>Results</vt:lpstr>
      <vt:lpstr>Results</vt:lpstr>
      <vt:lpstr>So…</vt:lpstr>
      <vt:lpstr>Filling some gaps…</vt:lpstr>
      <vt:lpstr>So…</vt:lpstr>
      <vt:lpstr>β2 subunit containing acetylcholine receptors mediate nicotine withdrawal deficits in the acquisition of contextual fear conditioning</vt:lpstr>
      <vt:lpstr>A brief overview of fear conditioning</vt:lpstr>
      <vt:lpstr>A brief overview of fear conditioning</vt:lpstr>
      <vt:lpstr>Withdrawal</vt:lpstr>
      <vt:lpstr>Methods</vt:lpstr>
      <vt:lpstr>Methods</vt:lpstr>
      <vt:lpstr>Methods</vt:lpstr>
      <vt:lpstr>Methods</vt:lpstr>
      <vt:lpstr>Results</vt:lpstr>
      <vt:lpstr>Results</vt:lpstr>
      <vt:lpstr>So…</vt:lpstr>
      <vt:lpstr>Methods</vt:lpstr>
      <vt:lpstr>Methods</vt:lpstr>
      <vt:lpstr>Results</vt:lpstr>
      <vt:lpstr>Methods</vt:lpstr>
      <vt:lpstr>Methods</vt:lpstr>
      <vt:lpstr>Results</vt:lpstr>
      <vt:lpstr>So…</vt:lpstr>
      <vt:lpstr>Multiple nicotinic acetylcholine receptor subtypes in the mouse amygdala regulate affective behaviors and response to social stress</vt:lpstr>
      <vt:lpstr>A brief introduction to the complex amygdala</vt:lpstr>
      <vt:lpstr>Depression/Anxiety &amp; ACh</vt:lpstr>
      <vt:lpstr>Methods</vt:lpstr>
      <vt:lpstr>Methods</vt:lpstr>
      <vt:lpstr>Results</vt:lpstr>
      <vt:lpstr>Methods</vt:lpstr>
      <vt:lpstr>Methods</vt:lpstr>
      <vt:lpstr>Methods</vt:lpstr>
      <vt:lpstr>Results</vt:lpstr>
      <vt:lpstr>Results</vt:lpstr>
      <vt:lpstr>Methods</vt:lpstr>
      <vt:lpstr>Results</vt:lpstr>
      <vt:lpstr>Results</vt:lpstr>
      <vt:lpstr>Results</vt:lpstr>
      <vt:lpstr>Results</vt:lpstr>
      <vt:lpstr>Methods</vt:lpstr>
      <vt:lpstr>Results</vt:lpstr>
      <vt:lpstr>Results</vt:lpstr>
      <vt:lpstr>Results</vt:lpstr>
      <vt:lpstr>Results</vt:lpstr>
      <vt:lpstr>So…</vt:lpstr>
      <vt:lpstr>Methods</vt:lpstr>
      <vt:lpstr>Methods</vt:lpstr>
      <vt:lpstr>Results</vt:lpstr>
      <vt:lpstr>Results</vt:lpstr>
      <vt:lpstr>Results</vt:lpstr>
      <vt:lpstr>So…</vt:lpstr>
      <vt:lpstr>Filling some gaps…</vt:lpstr>
      <vt:lpstr>Bringing Everything Together</vt:lpstr>
      <vt:lpstr>Bringing Everything Together</vt:lpstr>
      <vt:lpstr>Bringing Everything Together</vt:lpstr>
      <vt:lpstr>Bringing Everything Together</vt:lpstr>
      <vt:lpstr>Bringing Everything Together</vt:lpstr>
      <vt:lpstr>Bringing Everything Together</vt:lpstr>
      <vt:lpstr>Bringing Everything Together</vt:lpstr>
      <vt:lpstr>Bringing Everything Together</vt:lpstr>
      <vt:lpstr>Bringing Everything Together</vt:lpstr>
      <vt:lpstr>Bringing Everything Together</vt:lpstr>
      <vt:lpstr>Conclusions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 Yaeger</dc:creator>
  <cp:lastModifiedBy>Cliff H Summers</cp:lastModifiedBy>
  <cp:revision>55</cp:revision>
  <dcterms:created xsi:type="dcterms:W3CDTF">2017-08-27T00:07:04Z</dcterms:created>
  <dcterms:modified xsi:type="dcterms:W3CDTF">2017-09-08T16:34:22Z</dcterms:modified>
</cp:coreProperties>
</file>